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av" ContentType="audio/x-wav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7" r:id="rId1"/>
    <p:sldMasterId id="2147483789" r:id="rId2"/>
    <p:sldMasterId id="2147483806" r:id="rId3"/>
  </p:sldMasterIdLst>
  <p:notesMasterIdLst>
    <p:notesMasterId r:id="rId75"/>
  </p:notesMasterIdLst>
  <p:sldIdLst>
    <p:sldId id="256" r:id="rId4"/>
    <p:sldId id="1003" r:id="rId5"/>
    <p:sldId id="872" r:id="rId6"/>
    <p:sldId id="871" r:id="rId7"/>
    <p:sldId id="699" r:id="rId8"/>
    <p:sldId id="263" r:id="rId9"/>
    <p:sldId id="695" r:id="rId10"/>
    <p:sldId id="696" r:id="rId11"/>
    <p:sldId id="260" r:id="rId12"/>
    <p:sldId id="700" r:id="rId13"/>
    <p:sldId id="720" r:id="rId14"/>
    <p:sldId id="929" r:id="rId15"/>
    <p:sldId id="264" r:id="rId16"/>
    <p:sldId id="268" r:id="rId17"/>
    <p:sldId id="269" r:id="rId18"/>
    <p:sldId id="702" r:id="rId19"/>
    <p:sldId id="981" r:id="rId20"/>
    <p:sldId id="755" r:id="rId21"/>
    <p:sldId id="701" r:id="rId22"/>
    <p:sldId id="758" r:id="rId23"/>
    <p:sldId id="703" r:id="rId24"/>
    <p:sldId id="978" r:id="rId25"/>
    <p:sldId id="980" r:id="rId26"/>
    <p:sldId id="704" r:id="rId27"/>
    <p:sldId id="271" r:id="rId28"/>
    <p:sldId id="289" r:id="rId29"/>
    <p:sldId id="290" r:id="rId30"/>
    <p:sldId id="706" r:id="rId31"/>
    <p:sldId id="291" r:id="rId32"/>
    <p:sldId id="293" r:id="rId33"/>
    <p:sldId id="298" r:id="rId34"/>
    <p:sldId id="1004" r:id="rId35"/>
    <p:sldId id="295" r:id="rId36"/>
    <p:sldId id="272" r:id="rId37"/>
    <p:sldId id="274" r:id="rId38"/>
    <p:sldId id="986" r:id="rId39"/>
    <p:sldId id="1002" r:id="rId40"/>
    <p:sldId id="710" r:id="rId41"/>
    <p:sldId id="275" r:id="rId42"/>
    <p:sldId id="713" r:id="rId43"/>
    <p:sldId id="714" r:id="rId44"/>
    <p:sldId id="711" r:id="rId45"/>
    <p:sldId id="279" r:id="rId46"/>
    <p:sldId id="715" r:id="rId47"/>
    <p:sldId id="712" r:id="rId48"/>
    <p:sldId id="733" r:id="rId49"/>
    <p:sldId id="984" r:id="rId50"/>
    <p:sldId id="716" r:id="rId51"/>
    <p:sldId id="732" r:id="rId52"/>
    <p:sldId id="257" r:id="rId53"/>
    <p:sldId id="987" r:id="rId54"/>
    <p:sldId id="751" r:id="rId55"/>
    <p:sldId id="990" r:id="rId56"/>
    <p:sldId id="991" r:id="rId57"/>
    <p:sldId id="717" r:id="rId58"/>
    <p:sldId id="719" r:id="rId59"/>
    <p:sldId id="988" r:id="rId60"/>
    <p:sldId id="723" r:id="rId61"/>
    <p:sldId id="747" r:id="rId62"/>
    <p:sldId id="748" r:id="rId63"/>
    <p:sldId id="994" r:id="rId64"/>
    <p:sldId id="997" r:id="rId65"/>
    <p:sldId id="999" r:id="rId66"/>
    <p:sldId id="992" r:id="rId67"/>
    <p:sldId id="722" r:id="rId68"/>
    <p:sldId id="996" r:id="rId69"/>
    <p:sldId id="726" r:id="rId70"/>
    <p:sldId id="993" r:id="rId71"/>
    <p:sldId id="1001" r:id="rId72"/>
    <p:sldId id="982" r:id="rId73"/>
    <p:sldId id="998" r:id="rId7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7B2F5AA-87AE-4C55-9F39-6FD1BEC4AB6B}">
          <p14:sldIdLst>
            <p14:sldId id="256"/>
            <p14:sldId id="1003"/>
            <p14:sldId id="872"/>
            <p14:sldId id="871"/>
            <p14:sldId id="699"/>
            <p14:sldId id="263"/>
            <p14:sldId id="695"/>
            <p14:sldId id="696"/>
            <p14:sldId id="260"/>
            <p14:sldId id="700"/>
            <p14:sldId id="720"/>
            <p14:sldId id="929"/>
            <p14:sldId id="264"/>
            <p14:sldId id="268"/>
            <p14:sldId id="269"/>
            <p14:sldId id="702"/>
            <p14:sldId id="981"/>
            <p14:sldId id="755"/>
            <p14:sldId id="701"/>
            <p14:sldId id="758"/>
            <p14:sldId id="703"/>
            <p14:sldId id="978"/>
            <p14:sldId id="980"/>
            <p14:sldId id="704"/>
            <p14:sldId id="271"/>
            <p14:sldId id="289"/>
            <p14:sldId id="290"/>
            <p14:sldId id="706"/>
            <p14:sldId id="291"/>
            <p14:sldId id="293"/>
            <p14:sldId id="298"/>
            <p14:sldId id="1004"/>
            <p14:sldId id="295"/>
            <p14:sldId id="272"/>
            <p14:sldId id="274"/>
            <p14:sldId id="986"/>
            <p14:sldId id="1002"/>
            <p14:sldId id="710"/>
            <p14:sldId id="275"/>
            <p14:sldId id="713"/>
            <p14:sldId id="714"/>
            <p14:sldId id="711"/>
            <p14:sldId id="279"/>
            <p14:sldId id="715"/>
            <p14:sldId id="712"/>
            <p14:sldId id="733"/>
            <p14:sldId id="984"/>
            <p14:sldId id="716"/>
            <p14:sldId id="732"/>
            <p14:sldId id="257"/>
            <p14:sldId id="987"/>
            <p14:sldId id="751"/>
            <p14:sldId id="990"/>
            <p14:sldId id="991"/>
            <p14:sldId id="717"/>
            <p14:sldId id="719"/>
            <p14:sldId id="988"/>
            <p14:sldId id="723"/>
            <p14:sldId id="747"/>
            <p14:sldId id="748"/>
            <p14:sldId id="994"/>
            <p14:sldId id="997"/>
            <p14:sldId id="999"/>
            <p14:sldId id="992"/>
            <p14:sldId id="722"/>
            <p14:sldId id="996"/>
            <p14:sldId id="726"/>
            <p14:sldId id="993"/>
            <p14:sldId id="1001"/>
            <p14:sldId id="982"/>
            <p14:sldId id="99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CFF"/>
    <a:srgbClr val="4A0167"/>
    <a:srgbClr val="FF7C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0091" autoAdjust="0"/>
    <p:restoredTop sz="76502" autoAdjust="0"/>
  </p:normalViewPr>
  <p:slideViewPr>
    <p:cSldViewPr snapToGrid="0">
      <p:cViewPr varScale="1">
        <p:scale>
          <a:sx n="68" d="100"/>
          <a:sy n="68" d="100"/>
        </p:scale>
        <p:origin x="248" y="5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8" d="100"/>
        <a:sy n="128" d="100"/>
      </p:scale>
      <p:origin x="0" y="-3236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16" Type="http://schemas.openxmlformats.org/officeDocument/2006/relationships/slide" Target="slides/slide1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slide" Target="slides/slide63.xml"/><Relationship Id="rId74" Type="http://schemas.openxmlformats.org/officeDocument/2006/relationships/slide" Target="slides/slide71.xml"/><Relationship Id="rId79" Type="http://schemas.openxmlformats.org/officeDocument/2006/relationships/tableStyles" Target="tableStyles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77" Type="http://schemas.openxmlformats.org/officeDocument/2006/relationships/viewProps" Target="viewProp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presProps" Target="presProps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E42DC0-34EC-475B-B33A-AE175AE87C7E}" type="datetimeFigureOut">
              <a:rPr lang="en-US" smtClean="0"/>
              <a:t>2/13/24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9CEC4F-5929-4C62-9589-4532415465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5825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VitFvNvRIIY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pPr marL="45720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an video to review neurotransmission, but note the timestamps, as we aren’t really going into electrical synapses in this class (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4:37-7:50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) :</a:t>
            </a:r>
          </a:p>
          <a:p>
            <a:pPr marL="1371600" marR="0" lvl="3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  <a:hlinkClick r:id="rId3"/>
              </a:rPr>
              <a:t>https://www.youtube.com/watch?v=VitFvNvRIIY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9CEC4F-5929-4C62-9589-45324154656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3614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More than you need to know, but for review if you’d like: https://www.youtube.com/watch?app=desktop&amp;v=P4cuTwgfjBY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9CEC4F-5929-4C62-9589-45324154656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693251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9CEC4F-5929-4C62-9589-45324154656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9002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9CEC4F-5929-4C62-9589-45324154656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4670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9CEC4F-5929-4C62-9589-45324154656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333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rgbClr val="131313"/>
              </a:solidFill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9CEC4F-5929-4C62-9589-45324154656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8467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9CEC4F-5929-4C62-9589-45324154656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316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9CEC4F-5929-4C62-9589-45324154656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387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9CEC4F-5929-4C62-9589-45324154656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4178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9CEC4F-5929-4C62-9589-45324154656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78576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9CEC4F-5929-4C62-9589-45324154656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9266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9CEC4F-5929-4C62-9589-45324154656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24517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9CEC4F-5929-4C62-9589-45324154656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34484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9CEC4F-5929-4C62-9589-453241546564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46415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9CEC4F-5929-4C62-9589-453241546564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18425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9CEC4F-5929-4C62-9589-453241546564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19650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Image Placeholder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Notes Placeholder 2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dirty="0"/>
          </a:p>
        </p:txBody>
      </p:sp>
      <p:sp>
        <p:nvSpPr>
          <p:cNvPr id="15364" name="Slide Number Placeholder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7BEE3655-F28F-40DD-AE11-B2FDD84CBD78}" type="slidenum">
              <a:rPr lang="en-US" altLang="en-US" smtClean="0"/>
              <a:pPr/>
              <a:t>30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2953979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Image Placeholder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7" name="Notes Placeholder 2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dirty="0"/>
          </a:p>
        </p:txBody>
      </p:sp>
      <p:sp>
        <p:nvSpPr>
          <p:cNvPr id="21508" name="Slide Number Placeholder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95FB080A-E3D7-4244-B02D-C4007335B481}" type="slidenum">
              <a:rPr lang="en-US" altLang="en-US" smtClean="0"/>
              <a:pPr/>
              <a:t>31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7003603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1200" dirty="0"/>
              <a:t>Potency: Codeine &lt; morphine &lt; heroin &lt; fentanyl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9CEC4F-5929-4C62-9589-453241546564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05597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Slide Image Placeholder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555" name="Notes Placeholder 2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23556" name="Slide Number Placeholder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A5532182-EA61-42EF-9B69-926C87A38C57}" type="slidenum">
              <a:rPr lang="en-US" altLang="en-US" smtClean="0"/>
              <a:pPr/>
              <a:t>34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8843789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9CEC4F-5929-4C62-9589-453241546564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30395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Dosage and pH also factor in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9CEC4F-5929-4C62-9589-453241546564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0807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z="1200" dirty="0"/>
              <a:t>by psychiatrists/physicians </a:t>
            </a:r>
            <a:r>
              <a:rPr lang="en-US" altLang="en-US" sz="1200" dirty="0" err="1"/>
              <a:t>etc</a:t>
            </a:r>
            <a:r>
              <a:rPr lang="en-US" altLang="en-US" sz="1200" dirty="0"/>
              <a:t>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9CEC4F-5929-4C62-9589-45324154656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65535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9CEC4F-5929-4C62-9589-453241546564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6010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9CEC4F-5929-4C62-9589-453241546564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5780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9CEC4F-5929-4C62-9589-453241546564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47665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E21A23"/>
                </a:solidFill>
              </a:rPr>
              <a:t>Prodrugs</a:t>
            </a:r>
            <a:r>
              <a:rPr lang="en-US" dirty="0"/>
              <a:t> - Inactive in original form and become active only when altered by liver enzymes.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9CEC4F-5929-4C62-9589-453241546564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02161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Drug effects can be prolonged by taking additional doses at specific time intervals.</a:t>
            </a:r>
          </a:p>
          <a:p>
            <a:pPr marL="660788" lvl="2" indent="-342900">
              <a:buFont typeface="Arial" panose="020B0604020202020204" pitchFamily="34" charset="0"/>
              <a:buChar char="•"/>
            </a:pPr>
            <a:r>
              <a:rPr lang="en-US" dirty="0"/>
              <a:t>Intervals vary from one drug to another.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9CEC4F-5929-4C62-9589-453241546564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72946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9CEC4F-5929-4C62-9589-453241546564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33112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1200" dirty="0">
                <a:ea typeface="ＭＳ Ｐゴシック" charset="-128"/>
                <a:sym typeface="Wingdings" charset="2"/>
              </a:rPr>
              <a:t>In order to avoid the destruction of drugs in the intestinal tract, drugs can be taken sublingual or anally.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9CEC4F-5929-4C62-9589-453241546564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21249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Just summary table from your book, note that they don’t mention transdermal but you should know it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9CEC4F-5929-4C62-9589-453241546564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75096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9CEC4F-5929-4C62-9589-453241546564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02412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THC binds strongly to blood proteins, slowing its time course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9CEC4F-5929-4C62-9589-453241546564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4827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As with any classification system, some things don’t seem to fit into the classes. Nicotine and cannabis are two such drugs. 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9CEC4F-5929-4C62-9589-45324154656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40628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9CEC4F-5929-4C62-9589-453241546564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68466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9CEC4F-5929-4C62-9589-453241546564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41525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9CEC4F-5929-4C62-9589-453241546564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00896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1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9CEC4F-5929-4C62-9589-453241546564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39979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Rates of metabolism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9CEC4F-5929-4C62-9589-453241546564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673620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9CEC4F-5929-4C62-9589-453241546564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24886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9CEC4F-5929-4C62-9589-453241546564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439804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8CFB0D-FF7A-E21E-5E69-5DD1648383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C95DCD1-A5B9-0500-30F5-9F5C715799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A70BB27-5DC8-87ED-A9AB-3C3FC4E961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F7F185-AECF-C3C6-9C08-B26AF83587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9CEC4F-5929-4C62-9589-453241546564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94158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899B5A-E91B-ED5C-1966-1BEEF09385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342E373-754E-8865-DF29-40A1A51EBDC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320DBC9-FA05-4FE1-B6F2-9877496F72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454DC2-3AA1-AA46-2C66-D70D085842F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9CEC4F-5929-4C62-9589-453241546564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28603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9CEC4F-5929-4C62-9589-453241546564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4272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9CEC4F-5929-4C62-9589-45324154656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15884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en-US" dirty="0">
              <a:latin typeface="Arial" charset="0"/>
              <a:ea typeface="ＭＳ Ｐゴシック" charset="-128"/>
              <a:sym typeface="Wingdings" charset="2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9CEC4F-5929-4C62-9589-453241546564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04696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9CEC4F-5929-4C62-9589-453241546564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49743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A98552-B5C4-4B92-240A-12D4E584F7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4DDDF2A-F591-E061-AA2E-2F5ECA2D29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5138CF4-32A8-D452-911F-1F70B4A702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87388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1800" u="sng" dirty="0"/>
              <a:t>Opponent-process</a:t>
            </a:r>
            <a:r>
              <a:rPr lang="en-US" altLang="en-US" sz="1800" dirty="0"/>
              <a:t> theory applies here. </a:t>
            </a:r>
            <a:endParaRPr lang="en-US" sz="1800" dirty="0"/>
          </a:p>
          <a:p>
            <a:pPr marL="687388" lvl="1"/>
            <a:endParaRPr lang="en-US" sz="1800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FB2D56-9D8F-B63E-56FE-89483C76DB4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9CEC4F-5929-4C62-9589-453241546564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79778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9CEC4F-5929-4C62-9589-453241546564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48851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Don’t flip these around. </a:t>
            </a:r>
            <a:r>
              <a:rPr lang="en-US" dirty="0">
                <a:sym typeface="Wingdings" panose="05000000000000000000" pitchFamily="2" charset="2"/>
              </a:rPr>
              <a:t>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ym typeface="Wingdings" panose="05000000000000000000" pitchFamily="2" charset="2"/>
              </a:rPr>
              <a:t>ADME 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9CEC4F-5929-4C62-9589-453241546564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8349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9CEC4F-5929-4C62-9589-45324154656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7018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9CEC4F-5929-4C62-9589-45324154656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774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all FYI…for now </a:t>
            </a:r>
            <a:r>
              <a:rPr lang="en-US" dirty="0">
                <a:sym typeface="Wingdings" pitchFamily="2" charset="2"/>
              </a:rPr>
              <a:t>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9CEC4F-5929-4C62-9589-45324154656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5216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“</a:t>
            </a:r>
            <a:r>
              <a:rPr lang="en-US"/>
              <a:t>How drugs work”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9CEC4F-5929-4C62-9589-45324154656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3074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F448C17B-0BFD-4D6A-85F1-F6255CCD292A}" type="datetimeFigureOut">
              <a:rPr lang="en-US" smtClean="0"/>
              <a:t>2/13/24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32125F8A-15F1-47F5-8E4D-3B9431A71E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9128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8C17B-0BFD-4D6A-85F1-F6255CCD292A}" type="datetimeFigureOut">
              <a:rPr lang="en-US" smtClean="0"/>
              <a:t>2/13/24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25F8A-15F1-47F5-8E4D-3B9431A71E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05374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F448C17B-0BFD-4D6A-85F1-F6255CCD292A}" type="datetimeFigureOut">
              <a:rPr lang="en-US" smtClean="0"/>
              <a:t>2/13/24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32125F8A-15F1-47F5-8E4D-3B9431A71E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178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ne Main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>
            <a:extLst>
              <a:ext uri="{FF2B5EF4-FFF2-40B4-BE49-F238E27FC236}">
                <a16:creationId xmlns:a16="http://schemas.microsoft.com/office/drawing/2014/main" id="{A4407840-F6A4-4638-BB2F-9FBAA1A814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4801"/>
            <a:ext cx="11277600" cy="678611"/>
          </a:xfrm>
          <a:prstGeom prst="rect">
            <a:avLst/>
          </a:prstGeom>
        </p:spPr>
        <p:txBody>
          <a:bodyPr anchor="ctr"/>
          <a:lstStyle>
            <a:lvl1pPr>
              <a:defRPr sz="2400"/>
            </a:lvl1pPr>
          </a:lstStyle>
          <a:p>
            <a:r>
              <a:rPr lang="en-US" dirty="0"/>
              <a:t>Slide Title</a:t>
            </a:r>
            <a:br>
              <a:rPr lang="en-US" dirty="0"/>
            </a:br>
            <a:endParaRPr lang="en-US" dirty="0"/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D13536C2-DC17-4031-9948-17E37EF99112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57200" y="1276710"/>
            <a:ext cx="11277600" cy="4971691"/>
          </a:xfrm>
          <a:prstGeom prst="rect">
            <a:avLst/>
          </a:prstGeom>
        </p:spPr>
        <p:txBody>
          <a:bodyPr/>
          <a:lstStyle>
            <a:lvl1pPr>
              <a:defRPr/>
            </a:lvl1pPr>
            <a:lvl3pPr marL="623888" indent="-277813">
              <a:defRPr lang="en-US" sz="18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</a:lstStyle>
          <a:p>
            <a:pPr lvl="0"/>
            <a:r>
              <a:rPr lang="en-US" dirty="0"/>
              <a:t>Slide Content</a:t>
            </a:r>
          </a:p>
          <a:p>
            <a:pPr lvl="1"/>
            <a:r>
              <a:rPr lang="en-US" dirty="0"/>
              <a:t>Second level</a:t>
            </a:r>
          </a:p>
          <a:p>
            <a:pPr marL="715963" lvl="2" indent="-352425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4216899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360">
          <p15:clr>
            <a:srgbClr val="FBAE40"/>
          </p15:clr>
        </p15:guide>
        <p15:guide id="3" pos="264">
          <p15:clr>
            <a:srgbClr val="FBAE4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One Main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>
            <a:extLst>
              <a:ext uri="{FF2B5EF4-FFF2-40B4-BE49-F238E27FC236}">
                <a16:creationId xmlns:a16="http://schemas.microsoft.com/office/drawing/2014/main" id="{A4407840-F6A4-4638-BB2F-9FBAA1A814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4801"/>
            <a:ext cx="11277600" cy="678611"/>
          </a:xfrm>
          <a:prstGeom prst="rect">
            <a:avLst/>
          </a:prstGeom>
        </p:spPr>
        <p:txBody>
          <a:bodyPr anchor="ctr"/>
          <a:lstStyle>
            <a:lvl1pPr>
              <a:defRPr sz="2400"/>
            </a:lvl1pPr>
          </a:lstStyle>
          <a:p>
            <a:r>
              <a:rPr lang="en-US" dirty="0"/>
              <a:t>Slide Title</a:t>
            </a:r>
            <a:br>
              <a:rPr lang="en-US" dirty="0"/>
            </a:br>
            <a:endParaRPr lang="en-US" dirty="0"/>
          </a:p>
        </p:txBody>
      </p:sp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D940EDC0-6D3B-4F56-893D-1D5B5574985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57200" y="1306513"/>
            <a:ext cx="11277600" cy="443919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Appendix Link">
            <a:extLst>
              <a:ext uri="{FF2B5EF4-FFF2-40B4-BE49-F238E27FC236}">
                <a16:creationId xmlns:a16="http://schemas.microsoft.com/office/drawing/2014/main" id="{24E3FC7A-8095-4466-BF43-4B6D04A5D88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92752" y="6324600"/>
            <a:ext cx="3206496" cy="190500"/>
          </a:xfrm>
        </p:spPr>
        <p:txBody>
          <a:bodyPr anchor="b">
            <a:noAutofit/>
          </a:bodyPr>
          <a:lstStyle>
            <a:lvl1pPr algn="ctr">
              <a:defRPr sz="900"/>
            </a:lvl1pPr>
          </a:lstStyle>
          <a:p>
            <a:pPr lvl="0"/>
            <a:r>
              <a:rPr lang="en-US" dirty="0"/>
              <a:t>Add text alternative link, if needed.</a:t>
            </a:r>
          </a:p>
        </p:txBody>
      </p:sp>
      <p:sp>
        <p:nvSpPr>
          <p:cNvPr id="7" name="Image Credit">
            <a:extLst>
              <a:ext uri="{FF2B5EF4-FFF2-40B4-BE49-F238E27FC236}">
                <a16:creationId xmlns:a16="http://schemas.microsoft.com/office/drawing/2014/main" id="{29651301-3A88-4CBC-9B7F-A569599DC51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082800" y="6684964"/>
            <a:ext cx="9296400" cy="173037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800" dirty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 algn="r"/>
            <a:r>
              <a:rPr lang="en-US" dirty="0"/>
              <a:t>Insert Image Credit Here</a:t>
            </a:r>
          </a:p>
        </p:txBody>
      </p:sp>
    </p:spTree>
    <p:extLst>
      <p:ext uri="{BB962C8B-B14F-4D97-AF65-F5344CB8AC3E}">
        <p14:creationId xmlns:p14="http://schemas.microsoft.com/office/powerpoint/2010/main" val="24753809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360">
          <p15:clr>
            <a:srgbClr val="FBAE40"/>
          </p15:clr>
        </p15:guide>
        <p15:guide id="3" pos="264">
          <p15:clr>
            <a:srgbClr val="FBAE4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 content placeholder_1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>
            <a:extLst>
              <a:ext uri="{FF2B5EF4-FFF2-40B4-BE49-F238E27FC236}">
                <a16:creationId xmlns:a16="http://schemas.microsoft.com/office/drawing/2014/main" id="{A4407840-F6A4-4638-BB2F-9FBAA1A814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4801"/>
            <a:ext cx="11277600" cy="678611"/>
          </a:xfrm>
          <a:prstGeom prst="rect">
            <a:avLst/>
          </a:prstGeom>
        </p:spPr>
        <p:txBody>
          <a:bodyPr anchor="ctr"/>
          <a:lstStyle>
            <a:lvl1pPr>
              <a:defRPr sz="2400"/>
            </a:lvl1pPr>
          </a:lstStyle>
          <a:p>
            <a:r>
              <a:rPr lang="en-US" dirty="0"/>
              <a:t>Slide Title</a:t>
            </a:r>
            <a:br>
              <a:rPr lang="en-US" dirty="0"/>
            </a:b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B2D170F-7AF9-40BB-A11B-08474DF5C3AA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57201" y="1306513"/>
            <a:ext cx="6083300" cy="4545104"/>
          </a:xfrm>
        </p:spPr>
        <p:txBody>
          <a:bodyPr/>
          <a:lstStyle>
            <a:lvl1pPr>
              <a:defRPr/>
            </a:lvl1pPr>
            <a:lvl4pPr marL="455613" indent="0">
              <a:buNone/>
              <a:defRPr/>
            </a:lvl4pPr>
          </a:lstStyle>
          <a:p>
            <a:pPr lvl="0"/>
            <a:r>
              <a:rPr lang="en-US" dirty="0"/>
              <a:t>Slide Content 2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Appendix Link">
            <a:extLst>
              <a:ext uri="{FF2B5EF4-FFF2-40B4-BE49-F238E27FC236}">
                <a16:creationId xmlns:a16="http://schemas.microsoft.com/office/drawing/2014/main" id="{24E3FC7A-8095-4466-BF43-4B6D04A5D88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27752" y="6020640"/>
            <a:ext cx="3206496" cy="190500"/>
          </a:xfrm>
        </p:spPr>
        <p:txBody>
          <a:bodyPr anchor="b">
            <a:noAutofit/>
          </a:bodyPr>
          <a:lstStyle>
            <a:lvl1pPr algn="ctr">
              <a:defRPr sz="900"/>
            </a:lvl1pPr>
          </a:lstStyle>
          <a:p>
            <a:pPr lvl="0"/>
            <a:r>
              <a:rPr lang="en-US" dirty="0"/>
              <a:t>Add text alternative link, if needed.</a:t>
            </a:r>
          </a:p>
        </p:txBody>
      </p:sp>
      <p:sp>
        <p:nvSpPr>
          <p:cNvPr id="9" name="Image Credit">
            <a:extLst>
              <a:ext uri="{FF2B5EF4-FFF2-40B4-BE49-F238E27FC236}">
                <a16:creationId xmlns:a16="http://schemas.microsoft.com/office/drawing/2014/main" id="{29651301-3A88-4CBC-9B7F-A569599DC51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082800" y="6380164"/>
            <a:ext cx="9296400" cy="173037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800" dirty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 algn="r"/>
            <a:r>
              <a:rPr lang="en-US" dirty="0"/>
              <a:t>Insert Image Credit Here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745DF60F-BF33-428F-883B-9C19F83780B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501883" y="6673531"/>
            <a:ext cx="474453" cy="161396"/>
          </a:xfrm>
          <a:prstGeom prst="rect">
            <a:avLst/>
          </a:prstGeom>
        </p:spPr>
        <p:txBody>
          <a:bodyPr/>
          <a:lstStyle/>
          <a:p>
            <a:fld id="{68151E55-6873-49E2-B8D5-2F265E6F197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D940EDC0-6D3B-4F56-893D-1D5B5574985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315200" y="1306513"/>
            <a:ext cx="4419600" cy="270351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F09CAD8-CF05-4F58-BC97-DCB63ADB6697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7150101" y="4152900"/>
            <a:ext cx="4584700" cy="1398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566010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92">
          <p15:clr>
            <a:srgbClr val="FBAE40"/>
          </p15:clr>
        </p15:guide>
        <p15:guide id="2" orient="horz" pos="2736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One Main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>
            <a:extLst>
              <a:ext uri="{FF2B5EF4-FFF2-40B4-BE49-F238E27FC236}">
                <a16:creationId xmlns:a16="http://schemas.microsoft.com/office/drawing/2014/main" id="{A4407840-F6A4-4638-BB2F-9FBAA1A814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4801"/>
            <a:ext cx="11277600" cy="678611"/>
          </a:xfrm>
          <a:prstGeom prst="rect">
            <a:avLst/>
          </a:prstGeom>
        </p:spPr>
        <p:txBody>
          <a:bodyPr anchor="ctr"/>
          <a:lstStyle>
            <a:lvl1pPr>
              <a:defRPr sz="2400"/>
            </a:lvl1pPr>
          </a:lstStyle>
          <a:p>
            <a:r>
              <a:rPr lang="en-US" dirty="0"/>
              <a:t>Slide Title</a:t>
            </a:r>
            <a:br>
              <a:rPr lang="en-US" dirty="0"/>
            </a:br>
            <a:endParaRPr lang="en-US" dirty="0"/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D13536C2-DC17-4031-9948-17E37EF99112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57200" y="1276710"/>
            <a:ext cx="11277600" cy="4971691"/>
          </a:xfrm>
          <a:prstGeom prst="rect">
            <a:avLst/>
          </a:prstGeom>
        </p:spPr>
        <p:txBody>
          <a:bodyPr/>
          <a:lstStyle>
            <a:lvl1pPr>
              <a:defRPr/>
            </a:lvl1pPr>
            <a:lvl3pPr marL="623888" indent="-277813">
              <a:defRPr lang="en-US" sz="18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</a:lstStyle>
          <a:p>
            <a:pPr lvl="0"/>
            <a:r>
              <a:rPr lang="en-US" dirty="0"/>
              <a:t>Slide Content</a:t>
            </a:r>
          </a:p>
          <a:p>
            <a:pPr lvl="1"/>
            <a:r>
              <a:rPr lang="en-US" dirty="0"/>
              <a:t>Second level</a:t>
            </a:r>
          </a:p>
          <a:p>
            <a:pPr marL="715963" lvl="2" indent="-352425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2100269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360">
          <p15:clr>
            <a:srgbClr val="FBAE40"/>
          </p15:clr>
        </p15:guide>
        <p15:guide id="3" pos="264">
          <p15:clr>
            <a:srgbClr val="FBAE4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One Main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>
            <a:extLst>
              <a:ext uri="{FF2B5EF4-FFF2-40B4-BE49-F238E27FC236}">
                <a16:creationId xmlns:a16="http://schemas.microsoft.com/office/drawing/2014/main" id="{A4407840-F6A4-4638-BB2F-9FBAA1A814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4801"/>
            <a:ext cx="11277600" cy="678611"/>
          </a:xfrm>
          <a:prstGeom prst="rect">
            <a:avLst/>
          </a:prstGeom>
        </p:spPr>
        <p:txBody>
          <a:bodyPr anchor="ctr"/>
          <a:lstStyle>
            <a:lvl1pPr>
              <a:defRPr sz="2400"/>
            </a:lvl1pPr>
          </a:lstStyle>
          <a:p>
            <a:r>
              <a:rPr lang="en-US" dirty="0"/>
              <a:t>Slide Title</a:t>
            </a:r>
            <a:br>
              <a:rPr lang="en-US" dirty="0"/>
            </a:br>
            <a:endParaRPr lang="en-US" dirty="0"/>
          </a:p>
        </p:txBody>
      </p:sp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D940EDC0-6D3B-4F56-893D-1D5B5574985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57200" y="1306513"/>
            <a:ext cx="11277600" cy="443919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Appendix Link">
            <a:extLst>
              <a:ext uri="{FF2B5EF4-FFF2-40B4-BE49-F238E27FC236}">
                <a16:creationId xmlns:a16="http://schemas.microsoft.com/office/drawing/2014/main" id="{24E3FC7A-8095-4466-BF43-4B6D04A5D88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92752" y="6324600"/>
            <a:ext cx="3206496" cy="190500"/>
          </a:xfrm>
        </p:spPr>
        <p:txBody>
          <a:bodyPr anchor="b">
            <a:noAutofit/>
          </a:bodyPr>
          <a:lstStyle>
            <a:lvl1pPr algn="ctr">
              <a:defRPr sz="900"/>
            </a:lvl1pPr>
          </a:lstStyle>
          <a:p>
            <a:pPr lvl="0"/>
            <a:r>
              <a:rPr lang="en-US" dirty="0"/>
              <a:t>Add text alternative link, if needed.</a:t>
            </a:r>
          </a:p>
        </p:txBody>
      </p:sp>
      <p:sp>
        <p:nvSpPr>
          <p:cNvPr id="7" name="Image Credit">
            <a:extLst>
              <a:ext uri="{FF2B5EF4-FFF2-40B4-BE49-F238E27FC236}">
                <a16:creationId xmlns:a16="http://schemas.microsoft.com/office/drawing/2014/main" id="{29651301-3A88-4CBC-9B7F-A569599DC51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082800" y="6684964"/>
            <a:ext cx="9296400" cy="173037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800" dirty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 algn="r"/>
            <a:r>
              <a:rPr lang="en-US" dirty="0"/>
              <a:t>Insert Image Credit Here</a:t>
            </a:r>
          </a:p>
        </p:txBody>
      </p:sp>
    </p:spTree>
    <p:extLst>
      <p:ext uri="{BB962C8B-B14F-4D97-AF65-F5344CB8AC3E}">
        <p14:creationId xmlns:p14="http://schemas.microsoft.com/office/powerpoint/2010/main" val="24463533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360">
          <p15:clr>
            <a:srgbClr val="FBAE40"/>
          </p15:clr>
        </p15:guide>
        <p15:guide id="3" pos="264">
          <p15:clr>
            <a:srgbClr val="FBAE4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2 content placeholder_1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>
            <a:extLst>
              <a:ext uri="{FF2B5EF4-FFF2-40B4-BE49-F238E27FC236}">
                <a16:creationId xmlns:a16="http://schemas.microsoft.com/office/drawing/2014/main" id="{A4407840-F6A4-4638-BB2F-9FBAA1A814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4801"/>
            <a:ext cx="11277600" cy="678611"/>
          </a:xfrm>
          <a:prstGeom prst="rect">
            <a:avLst/>
          </a:prstGeom>
        </p:spPr>
        <p:txBody>
          <a:bodyPr anchor="ctr"/>
          <a:lstStyle>
            <a:lvl1pPr>
              <a:defRPr sz="2400"/>
            </a:lvl1pPr>
          </a:lstStyle>
          <a:p>
            <a:r>
              <a:rPr lang="en-US" dirty="0"/>
              <a:t>Slide Title</a:t>
            </a:r>
            <a:br>
              <a:rPr lang="en-US" dirty="0"/>
            </a:b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B2D170F-7AF9-40BB-A11B-08474DF5C3AA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57201" y="1306513"/>
            <a:ext cx="6083300" cy="4545104"/>
          </a:xfrm>
        </p:spPr>
        <p:txBody>
          <a:bodyPr/>
          <a:lstStyle>
            <a:lvl1pPr>
              <a:defRPr/>
            </a:lvl1pPr>
            <a:lvl4pPr marL="455613" indent="0">
              <a:buNone/>
              <a:defRPr/>
            </a:lvl4pPr>
          </a:lstStyle>
          <a:p>
            <a:pPr lvl="0"/>
            <a:r>
              <a:rPr lang="en-US" dirty="0"/>
              <a:t>Slide Content 2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Appendix Link">
            <a:extLst>
              <a:ext uri="{FF2B5EF4-FFF2-40B4-BE49-F238E27FC236}">
                <a16:creationId xmlns:a16="http://schemas.microsoft.com/office/drawing/2014/main" id="{24E3FC7A-8095-4466-BF43-4B6D04A5D88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27752" y="6020640"/>
            <a:ext cx="3206496" cy="190500"/>
          </a:xfrm>
        </p:spPr>
        <p:txBody>
          <a:bodyPr anchor="b">
            <a:noAutofit/>
          </a:bodyPr>
          <a:lstStyle>
            <a:lvl1pPr algn="ctr">
              <a:defRPr sz="900"/>
            </a:lvl1pPr>
          </a:lstStyle>
          <a:p>
            <a:pPr lvl="0"/>
            <a:r>
              <a:rPr lang="en-US" dirty="0"/>
              <a:t>Add text alternative link, if needed.</a:t>
            </a:r>
          </a:p>
        </p:txBody>
      </p:sp>
      <p:sp>
        <p:nvSpPr>
          <p:cNvPr id="9" name="Image Credit">
            <a:extLst>
              <a:ext uri="{FF2B5EF4-FFF2-40B4-BE49-F238E27FC236}">
                <a16:creationId xmlns:a16="http://schemas.microsoft.com/office/drawing/2014/main" id="{29651301-3A88-4CBC-9B7F-A569599DC51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082800" y="6380164"/>
            <a:ext cx="9296400" cy="173037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800" dirty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 algn="r"/>
            <a:r>
              <a:rPr lang="en-US" dirty="0"/>
              <a:t>Insert Image Credit Here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745DF60F-BF33-428F-883B-9C19F83780B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501883" y="6673531"/>
            <a:ext cx="474453" cy="161396"/>
          </a:xfrm>
          <a:prstGeom prst="rect">
            <a:avLst/>
          </a:prstGeom>
        </p:spPr>
        <p:txBody>
          <a:bodyPr/>
          <a:lstStyle/>
          <a:p>
            <a:fld id="{68151E55-6873-49E2-B8D5-2F265E6F197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D940EDC0-6D3B-4F56-893D-1D5B5574985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315200" y="1306513"/>
            <a:ext cx="4419600" cy="270351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F09CAD8-CF05-4F58-BC97-DCB63ADB6697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7150101" y="4152900"/>
            <a:ext cx="4584700" cy="1398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529221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92">
          <p15:clr>
            <a:srgbClr val="FBAE40"/>
          </p15:clr>
        </p15:guide>
        <p15:guide id="2" orient="horz" pos="2736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wo Horizontal Main Placehol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>
            <a:extLst>
              <a:ext uri="{FF2B5EF4-FFF2-40B4-BE49-F238E27FC236}">
                <a16:creationId xmlns:a16="http://schemas.microsoft.com/office/drawing/2014/main" id="{A4407840-F6A4-4638-BB2F-9FBAA1A814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4801"/>
            <a:ext cx="11277600" cy="678611"/>
          </a:xfrm>
          <a:prstGeom prst="rect">
            <a:avLst/>
          </a:prstGeom>
        </p:spPr>
        <p:txBody>
          <a:bodyPr anchor="ctr"/>
          <a:lstStyle>
            <a:lvl1pPr>
              <a:defRPr sz="2400"/>
            </a:lvl1pPr>
          </a:lstStyle>
          <a:p>
            <a:r>
              <a:rPr lang="en-US" dirty="0"/>
              <a:t>Slide Title</a:t>
            </a:r>
            <a:br>
              <a:rPr lang="en-US" dirty="0"/>
            </a:b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B2D170F-7AF9-40BB-A11B-08474DF5C3AA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57200" y="4343400"/>
            <a:ext cx="11277600" cy="1905000"/>
          </a:xfrm>
        </p:spPr>
        <p:txBody>
          <a:bodyPr/>
          <a:lstStyle>
            <a:lvl1pPr>
              <a:defRPr/>
            </a:lvl1pPr>
            <a:lvl4pPr marL="455613" indent="0">
              <a:buNone/>
              <a:defRPr/>
            </a:lvl4pPr>
          </a:lstStyle>
          <a:p>
            <a:pPr lvl="0"/>
            <a:r>
              <a:rPr lang="en-US" dirty="0"/>
              <a:t>Slide Content 2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Appendix Link">
            <a:extLst>
              <a:ext uri="{FF2B5EF4-FFF2-40B4-BE49-F238E27FC236}">
                <a16:creationId xmlns:a16="http://schemas.microsoft.com/office/drawing/2014/main" id="{24E3FC7A-8095-4466-BF43-4B6D04A5D88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92752" y="6324600"/>
            <a:ext cx="3206496" cy="190500"/>
          </a:xfrm>
        </p:spPr>
        <p:txBody>
          <a:bodyPr anchor="b">
            <a:noAutofit/>
          </a:bodyPr>
          <a:lstStyle>
            <a:lvl1pPr algn="ctr">
              <a:defRPr sz="900"/>
            </a:lvl1pPr>
          </a:lstStyle>
          <a:p>
            <a:pPr lvl="0"/>
            <a:r>
              <a:rPr lang="en-US" dirty="0"/>
              <a:t>Add text alternative link, if needed.</a:t>
            </a:r>
          </a:p>
        </p:txBody>
      </p:sp>
      <p:sp>
        <p:nvSpPr>
          <p:cNvPr id="9" name="Image Credit">
            <a:extLst>
              <a:ext uri="{FF2B5EF4-FFF2-40B4-BE49-F238E27FC236}">
                <a16:creationId xmlns:a16="http://schemas.microsoft.com/office/drawing/2014/main" id="{29651301-3A88-4CBC-9B7F-A569599DC51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082800" y="6684964"/>
            <a:ext cx="9296400" cy="173037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800" dirty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 algn="r"/>
            <a:r>
              <a:rPr lang="en-US" dirty="0"/>
              <a:t>Insert Image Credit Here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745DF60F-BF33-428F-883B-9C19F83780B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501883" y="6673531"/>
            <a:ext cx="474453" cy="161396"/>
          </a:xfrm>
          <a:prstGeom prst="rect">
            <a:avLst/>
          </a:prstGeom>
        </p:spPr>
        <p:txBody>
          <a:bodyPr/>
          <a:lstStyle/>
          <a:p>
            <a:fld id="{68151E55-6873-49E2-B8D5-2F265E6F197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745577DC-10B5-4FD4-A221-58A04779DB9C}"/>
              </a:ext>
            </a:extLst>
          </p:cNvPr>
          <p:cNvSpPr>
            <a:spLocks noGrp="1"/>
          </p:cNvSpPr>
          <p:nvPr>
            <p:ph type="tbl" sz="quarter" idx="15"/>
          </p:nvPr>
        </p:nvSpPr>
        <p:spPr>
          <a:xfrm>
            <a:off x="609600" y="1301751"/>
            <a:ext cx="11277600" cy="2701925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41570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92">
          <p15:clr>
            <a:srgbClr val="FBAE40"/>
          </p15:clr>
        </p15:guide>
        <p15:guide id="2" orient="horz" pos="2736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F448C17B-0BFD-4D6A-85F1-F6255CCD292A}" type="datetimeFigureOut">
              <a:rPr lang="en-US" smtClean="0"/>
              <a:t>2/13/24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32125F8A-15F1-47F5-8E4D-3B9431A71E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9981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8C17B-0BFD-4D6A-85F1-F6255CCD292A}" type="datetimeFigureOut">
              <a:rPr lang="en-US" smtClean="0"/>
              <a:t>2/13/24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32125F8A-15F1-47F5-8E4D-3B9431A71E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74576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8C17B-0BFD-4D6A-85F1-F6255CCD292A}" type="datetimeFigureOut">
              <a:rPr lang="en-US" smtClean="0"/>
              <a:t>2/13/24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32125F8A-15F1-47F5-8E4D-3B9431A71E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89002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F448C17B-0BFD-4D6A-85F1-F6255CCD292A}" type="datetimeFigureOut">
              <a:rPr lang="en-US" smtClean="0"/>
              <a:t>2/13/24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32125F8A-15F1-47F5-8E4D-3B9431A71E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29315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8C17B-0BFD-4D6A-85F1-F6255CCD292A}" type="datetimeFigureOut">
              <a:rPr lang="en-US" smtClean="0"/>
              <a:t>2/13/24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25F8A-15F1-47F5-8E4D-3B9431A71E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86538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8C17B-0BFD-4D6A-85F1-F6255CCD292A}" type="datetimeFigureOut">
              <a:rPr lang="en-US" smtClean="0"/>
              <a:t>2/13/24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25F8A-15F1-47F5-8E4D-3B9431A71E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48785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8C17B-0BFD-4D6A-85F1-F6255CCD292A}" type="datetimeFigureOut">
              <a:rPr lang="en-US" smtClean="0"/>
              <a:t>2/13/24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25F8A-15F1-47F5-8E4D-3B9431A71E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70464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8C17B-0BFD-4D6A-85F1-F6255CCD292A}" type="datetimeFigureOut">
              <a:rPr lang="en-US" smtClean="0"/>
              <a:t>2/13/24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25F8A-15F1-47F5-8E4D-3B9431A71E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15944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F448C17B-0BFD-4D6A-85F1-F6255CCD292A}" type="datetimeFigureOut">
              <a:rPr lang="en-US" smtClean="0"/>
              <a:t>2/13/24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32125F8A-15F1-47F5-8E4D-3B9431A71E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81178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8C17B-0BFD-4D6A-85F1-F6255CCD292A}" type="datetimeFigureOut">
              <a:rPr lang="en-US" smtClean="0"/>
              <a:t>2/13/24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25F8A-15F1-47F5-8E4D-3B9431A71E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90376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8C17B-0BFD-4D6A-85F1-F6255CCD292A}" type="datetimeFigureOut">
              <a:rPr lang="en-US" smtClean="0"/>
              <a:t>2/13/24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25F8A-15F1-47F5-8E4D-3B9431A71E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24297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F448C17B-0BFD-4D6A-85F1-F6255CCD292A}" type="datetimeFigureOut">
              <a:rPr lang="en-US" smtClean="0"/>
              <a:t>2/13/24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32125F8A-15F1-47F5-8E4D-3B9431A71E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8825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F448C17B-0BFD-4D6A-85F1-F6255CCD292A}" type="datetimeFigureOut">
              <a:rPr lang="en-US" smtClean="0"/>
              <a:t>2/13/24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32125F8A-15F1-47F5-8E4D-3B9431A71E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48600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ne Main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>
            <a:extLst>
              <a:ext uri="{FF2B5EF4-FFF2-40B4-BE49-F238E27FC236}">
                <a16:creationId xmlns:a16="http://schemas.microsoft.com/office/drawing/2014/main" id="{A4407840-F6A4-4638-BB2F-9FBAA1A814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4801"/>
            <a:ext cx="11277600" cy="678611"/>
          </a:xfrm>
          <a:prstGeom prst="rect">
            <a:avLst/>
          </a:prstGeom>
        </p:spPr>
        <p:txBody>
          <a:bodyPr anchor="ctr"/>
          <a:lstStyle>
            <a:lvl1pPr>
              <a:defRPr sz="2400"/>
            </a:lvl1pPr>
          </a:lstStyle>
          <a:p>
            <a:r>
              <a:rPr lang="en-US" dirty="0"/>
              <a:t>Slide Title</a:t>
            </a:r>
            <a:br>
              <a:rPr lang="en-US" dirty="0"/>
            </a:br>
            <a:endParaRPr lang="en-US" dirty="0"/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D13536C2-DC17-4031-9948-17E37EF99112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57200" y="1276710"/>
            <a:ext cx="11277600" cy="4971691"/>
          </a:xfrm>
          <a:prstGeom prst="rect">
            <a:avLst/>
          </a:prstGeom>
        </p:spPr>
        <p:txBody>
          <a:bodyPr/>
          <a:lstStyle>
            <a:lvl1pPr>
              <a:defRPr/>
            </a:lvl1pPr>
            <a:lvl3pPr marL="623888" indent="-277813">
              <a:defRPr lang="en-US" sz="18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</a:lstStyle>
          <a:p>
            <a:pPr lvl="0"/>
            <a:r>
              <a:rPr lang="en-US" dirty="0"/>
              <a:t>Slide Content</a:t>
            </a:r>
          </a:p>
          <a:p>
            <a:pPr lvl="1"/>
            <a:r>
              <a:rPr lang="en-US" dirty="0"/>
              <a:t>Second level</a:t>
            </a:r>
          </a:p>
          <a:p>
            <a:pPr marL="715963" lvl="2" indent="-352425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475035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360">
          <p15:clr>
            <a:srgbClr val="FBAE40"/>
          </p15:clr>
        </p15:guide>
        <p15:guide id="3" pos="264">
          <p15:clr>
            <a:srgbClr val="FBAE4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One Main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>
            <a:extLst>
              <a:ext uri="{FF2B5EF4-FFF2-40B4-BE49-F238E27FC236}">
                <a16:creationId xmlns:a16="http://schemas.microsoft.com/office/drawing/2014/main" id="{A4407840-F6A4-4638-BB2F-9FBAA1A814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4801"/>
            <a:ext cx="11277600" cy="678611"/>
          </a:xfrm>
          <a:prstGeom prst="rect">
            <a:avLst/>
          </a:prstGeom>
        </p:spPr>
        <p:txBody>
          <a:bodyPr anchor="ctr"/>
          <a:lstStyle>
            <a:lvl1pPr>
              <a:defRPr sz="2400"/>
            </a:lvl1pPr>
          </a:lstStyle>
          <a:p>
            <a:r>
              <a:rPr lang="en-US" dirty="0"/>
              <a:t>Slide Title</a:t>
            </a:r>
            <a:br>
              <a:rPr lang="en-US" dirty="0"/>
            </a:br>
            <a:endParaRPr lang="en-US" dirty="0"/>
          </a:p>
        </p:txBody>
      </p:sp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D940EDC0-6D3B-4F56-893D-1D5B5574985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57200" y="1306513"/>
            <a:ext cx="11277600" cy="443919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Appendix Link">
            <a:extLst>
              <a:ext uri="{FF2B5EF4-FFF2-40B4-BE49-F238E27FC236}">
                <a16:creationId xmlns:a16="http://schemas.microsoft.com/office/drawing/2014/main" id="{24E3FC7A-8095-4466-BF43-4B6D04A5D88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92752" y="6324600"/>
            <a:ext cx="3206496" cy="190500"/>
          </a:xfrm>
        </p:spPr>
        <p:txBody>
          <a:bodyPr anchor="b">
            <a:noAutofit/>
          </a:bodyPr>
          <a:lstStyle>
            <a:lvl1pPr algn="ctr">
              <a:defRPr sz="900"/>
            </a:lvl1pPr>
          </a:lstStyle>
          <a:p>
            <a:pPr lvl="0"/>
            <a:r>
              <a:rPr lang="en-US" dirty="0"/>
              <a:t>Add text alternative link, if needed.</a:t>
            </a:r>
          </a:p>
        </p:txBody>
      </p:sp>
      <p:sp>
        <p:nvSpPr>
          <p:cNvPr id="7" name="Image Credit">
            <a:extLst>
              <a:ext uri="{FF2B5EF4-FFF2-40B4-BE49-F238E27FC236}">
                <a16:creationId xmlns:a16="http://schemas.microsoft.com/office/drawing/2014/main" id="{29651301-3A88-4CBC-9B7F-A569599DC51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082800" y="6684964"/>
            <a:ext cx="9296400" cy="173037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800" dirty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 algn="r"/>
            <a:r>
              <a:rPr lang="en-US" dirty="0"/>
              <a:t>Insert Image Credit Here</a:t>
            </a:r>
          </a:p>
        </p:txBody>
      </p:sp>
    </p:spTree>
    <p:extLst>
      <p:ext uri="{BB962C8B-B14F-4D97-AF65-F5344CB8AC3E}">
        <p14:creationId xmlns:p14="http://schemas.microsoft.com/office/powerpoint/2010/main" val="2672278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360">
          <p15:clr>
            <a:srgbClr val="FBAE40"/>
          </p15:clr>
        </p15:guide>
        <p15:guide id="3" pos="264">
          <p15:clr>
            <a:srgbClr val="FBAE4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wo Horizontal Main Placehol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>
            <a:extLst>
              <a:ext uri="{FF2B5EF4-FFF2-40B4-BE49-F238E27FC236}">
                <a16:creationId xmlns:a16="http://schemas.microsoft.com/office/drawing/2014/main" id="{A4407840-F6A4-4638-BB2F-9FBAA1A814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4801"/>
            <a:ext cx="11277600" cy="678611"/>
          </a:xfrm>
          <a:prstGeom prst="rect">
            <a:avLst/>
          </a:prstGeom>
        </p:spPr>
        <p:txBody>
          <a:bodyPr anchor="ctr"/>
          <a:lstStyle>
            <a:lvl1pPr>
              <a:defRPr sz="2400"/>
            </a:lvl1pPr>
          </a:lstStyle>
          <a:p>
            <a:r>
              <a:rPr lang="en-US" dirty="0"/>
              <a:t>Slide Title</a:t>
            </a:r>
            <a:br>
              <a:rPr lang="en-US" dirty="0"/>
            </a:b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B2D170F-7AF9-40BB-A11B-08474DF5C3AA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57200" y="4343400"/>
            <a:ext cx="11277600" cy="1905000"/>
          </a:xfrm>
        </p:spPr>
        <p:txBody>
          <a:bodyPr/>
          <a:lstStyle>
            <a:lvl1pPr>
              <a:defRPr/>
            </a:lvl1pPr>
            <a:lvl4pPr marL="455613" indent="0">
              <a:buNone/>
              <a:defRPr/>
            </a:lvl4pPr>
          </a:lstStyle>
          <a:p>
            <a:pPr lvl="0"/>
            <a:r>
              <a:rPr lang="en-US" dirty="0"/>
              <a:t>Slide Content 2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Appendix Link">
            <a:extLst>
              <a:ext uri="{FF2B5EF4-FFF2-40B4-BE49-F238E27FC236}">
                <a16:creationId xmlns:a16="http://schemas.microsoft.com/office/drawing/2014/main" id="{24E3FC7A-8095-4466-BF43-4B6D04A5D88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92752" y="6324600"/>
            <a:ext cx="3206496" cy="190500"/>
          </a:xfrm>
        </p:spPr>
        <p:txBody>
          <a:bodyPr anchor="b">
            <a:noAutofit/>
          </a:bodyPr>
          <a:lstStyle>
            <a:lvl1pPr algn="ctr">
              <a:defRPr sz="900"/>
            </a:lvl1pPr>
          </a:lstStyle>
          <a:p>
            <a:pPr lvl="0"/>
            <a:r>
              <a:rPr lang="en-US" dirty="0"/>
              <a:t>Add text alternative link, if needed.</a:t>
            </a:r>
          </a:p>
        </p:txBody>
      </p:sp>
      <p:sp>
        <p:nvSpPr>
          <p:cNvPr id="9" name="Image Credit">
            <a:extLst>
              <a:ext uri="{FF2B5EF4-FFF2-40B4-BE49-F238E27FC236}">
                <a16:creationId xmlns:a16="http://schemas.microsoft.com/office/drawing/2014/main" id="{29651301-3A88-4CBC-9B7F-A569599DC51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082800" y="6684964"/>
            <a:ext cx="9296400" cy="173037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800" dirty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 algn="r"/>
            <a:r>
              <a:rPr lang="en-US" dirty="0"/>
              <a:t>Insert Image Credit Here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745DF60F-BF33-428F-883B-9C19F83780B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501883" y="6673531"/>
            <a:ext cx="474453" cy="161396"/>
          </a:xfrm>
          <a:prstGeom prst="rect">
            <a:avLst/>
          </a:prstGeom>
        </p:spPr>
        <p:txBody>
          <a:bodyPr/>
          <a:lstStyle/>
          <a:p>
            <a:fld id="{68151E55-6873-49E2-B8D5-2F265E6F197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745577DC-10B5-4FD4-A221-58A04779DB9C}"/>
              </a:ext>
            </a:extLst>
          </p:cNvPr>
          <p:cNvSpPr>
            <a:spLocks noGrp="1"/>
          </p:cNvSpPr>
          <p:nvPr>
            <p:ph type="tbl" sz="quarter" idx="15"/>
          </p:nvPr>
        </p:nvSpPr>
        <p:spPr>
          <a:xfrm>
            <a:off x="609600" y="1301751"/>
            <a:ext cx="11277600" cy="2701925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41455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92">
          <p15:clr>
            <a:srgbClr val="FBAE40"/>
          </p15:clr>
        </p15:guide>
        <p15:guide id="2" orient="horz" pos="2736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 content placeholder_1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>
            <a:extLst>
              <a:ext uri="{FF2B5EF4-FFF2-40B4-BE49-F238E27FC236}">
                <a16:creationId xmlns:a16="http://schemas.microsoft.com/office/drawing/2014/main" id="{A4407840-F6A4-4638-BB2F-9FBAA1A814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4801"/>
            <a:ext cx="11277600" cy="678611"/>
          </a:xfrm>
          <a:prstGeom prst="rect">
            <a:avLst/>
          </a:prstGeom>
        </p:spPr>
        <p:txBody>
          <a:bodyPr anchor="ctr"/>
          <a:lstStyle>
            <a:lvl1pPr>
              <a:defRPr sz="2400"/>
            </a:lvl1pPr>
          </a:lstStyle>
          <a:p>
            <a:r>
              <a:rPr lang="en-US" dirty="0"/>
              <a:t>Slide Title</a:t>
            </a:r>
            <a:br>
              <a:rPr lang="en-US" dirty="0"/>
            </a:b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B2D170F-7AF9-40BB-A11B-08474DF5C3AA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57201" y="1306513"/>
            <a:ext cx="6083300" cy="4545104"/>
          </a:xfrm>
        </p:spPr>
        <p:txBody>
          <a:bodyPr/>
          <a:lstStyle>
            <a:lvl1pPr>
              <a:defRPr/>
            </a:lvl1pPr>
            <a:lvl4pPr marL="455613" indent="0">
              <a:buNone/>
              <a:defRPr/>
            </a:lvl4pPr>
          </a:lstStyle>
          <a:p>
            <a:pPr lvl="0"/>
            <a:r>
              <a:rPr lang="en-US" dirty="0"/>
              <a:t>Slide Content 2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Appendix Link">
            <a:extLst>
              <a:ext uri="{FF2B5EF4-FFF2-40B4-BE49-F238E27FC236}">
                <a16:creationId xmlns:a16="http://schemas.microsoft.com/office/drawing/2014/main" id="{24E3FC7A-8095-4466-BF43-4B6D04A5D88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27752" y="6020640"/>
            <a:ext cx="3206496" cy="190500"/>
          </a:xfrm>
        </p:spPr>
        <p:txBody>
          <a:bodyPr anchor="b">
            <a:noAutofit/>
          </a:bodyPr>
          <a:lstStyle>
            <a:lvl1pPr algn="ctr">
              <a:defRPr sz="900"/>
            </a:lvl1pPr>
          </a:lstStyle>
          <a:p>
            <a:pPr lvl="0"/>
            <a:r>
              <a:rPr lang="en-US" dirty="0"/>
              <a:t>Add text alternative link, if needed.</a:t>
            </a:r>
          </a:p>
        </p:txBody>
      </p:sp>
      <p:sp>
        <p:nvSpPr>
          <p:cNvPr id="9" name="Image Credit">
            <a:extLst>
              <a:ext uri="{FF2B5EF4-FFF2-40B4-BE49-F238E27FC236}">
                <a16:creationId xmlns:a16="http://schemas.microsoft.com/office/drawing/2014/main" id="{29651301-3A88-4CBC-9B7F-A569599DC51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082800" y="6380164"/>
            <a:ext cx="9296400" cy="173037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800" dirty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 algn="r"/>
            <a:r>
              <a:rPr lang="en-US" dirty="0"/>
              <a:t>Insert Image Credit Here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745DF60F-BF33-428F-883B-9C19F83780B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501883" y="6673531"/>
            <a:ext cx="474453" cy="161396"/>
          </a:xfrm>
          <a:prstGeom prst="rect">
            <a:avLst/>
          </a:prstGeom>
        </p:spPr>
        <p:txBody>
          <a:bodyPr/>
          <a:lstStyle/>
          <a:p>
            <a:fld id="{68151E55-6873-49E2-B8D5-2F265E6F197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D940EDC0-6D3B-4F56-893D-1D5B5574985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315200" y="1306513"/>
            <a:ext cx="4419600" cy="270351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F09CAD8-CF05-4F58-BC97-DCB63ADB6697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7150101" y="4152900"/>
            <a:ext cx="4584700" cy="1398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168486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92">
          <p15:clr>
            <a:srgbClr val="FBAE40"/>
          </p15:clr>
        </p15:guide>
        <p15:guide id="2" orient="horz" pos="2736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609600"/>
            <a:ext cx="103632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hart Placeholder 2"/>
          <p:cNvSpPr>
            <a:spLocks noGrp="1"/>
          </p:cNvSpPr>
          <p:nvPr>
            <p:ph type="chart" idx="1"/>
          </p:nvPr>
        </p:nvSpPr>
        <p:spPr>
          <a:xfrm>
            <a:off x="914400" y="1981200"/>
            <a:ext cx="10363200" cy="4114800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BC811E4F-E885-776E-8B76-D1B45114CC6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4B4E8453-BDA3-E736-9F87-1BE96508BA2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F39AAA4E-7A29-226B-4050-5C508E06073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E99E99D-007F-4D3D-BFB2-05799D67440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7211374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24F11-4832-464F-883B-2B7EC7F63617}" type="datetimeFigureOut">
              <a:rPr lang="en-US" smtClean="0"/>
              <a:t>2/13/24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1CEF61-A7F0-4019-AFC0-1E97FAFA93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07102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24F11-4832-464F-883B-2B7EC7F63617}" type="datetimeFigureOut">
              <a:rPr lang="en-US" smtClean="0"/>
              <a:t>2/13/24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1CEF61-A7F0-4019-AFC0-1E97FAFA93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637120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24F11-4832-464F-883B-2B7EC7F63617}" type="datetimeFigureOut">
              <a:rPr lang="en-US" smtClean="0"/>
              <a:t>2/13/24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1CEF61-A7F0-4019-AFC0-1E97FAFA93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16077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24F11-4832-464F-883B-2B7EC7F63617}" type="datetimeFigureOut">
              <a:rPr lang="en-US" smtClean="0"/>
              <a:t>2/13/24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1CEF61-A7F0-4019-AFC0-1E97FAFA93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29937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24F11-4832-464F-883B-2B7EC7F63617}" type="datetimeFigureOut">
              <a:rPr lang="en-US" smtClean="0"/>
              <a:t>2/13/24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1CEF61-A7F0-4019-AFC0-1E97FAFA93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896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8C17B-0BFD-4D6A-85F1-F6255CCD292A}" type="datetimeFigureOut">
              <a:rPr lang="en-US" smtClean="0"/>
              <a:t>2/13/24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25F8A-15F1-47F5-8E4D-3B9431A71E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59886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24F11-4832-464F-883B-2B7EC7F63617}" type="datetimeFigureOut">
              <a:rPr lang="en-US" smtClean="0"/>
              <a:t>2/13/24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1CEF61-A7F0-4019-AFC0-1E97FAFA93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48278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24F11-4832-464F-883B-2B7EC7F63617}" type="datetimeFigureOut">
              <a:rPr lang="en-US" smtClean="0"/>
              <a:t>2/13/24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1CEF61-A7F0-4019-AFC0-1E97FAFA93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13148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24F11-4832-464F-883B-2B7EC7F63617}" type="datetimeFigureOut">
              <a:rPr lang="en-US" smtClean="0"/>
              <a:t>2/13/24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1CEF61-A7F0-4019-AFC0-1E97FAFA93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261291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24F11-4832-464F-883B-2B7EC7F63617}" type="datetimeFigureOut">
              <a:rPr lang="en-US" smtClean="0"/>
              <a:t>2/13/24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1CEF61-A7F0-4019-AFC0-1E97FAFA93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43058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24F11-4832-464F-883B-2B7EC7F63617}" type="datetimeFigureOut">
              <a:rPr lang="en-US" smtClean="0"/>
              <a:t>2/13/24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1CEF61-A7F0-4019-AFC0-1E97FAFA93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52463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24F11-4832-464F-883B-2B7EC7F63617}" type="datetimeFigureOut">
              <a:rPr lang="en-US" smtClean="0"/>
              <a:t>2/13/24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1CEF61-A7F0-4019-AFC0-1E97FAFA93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5695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8C17B-0BFD-4D6A-85F1-F6255CCD292A}" type="datetimeFigureOut">
              <a:rPr lang="en-US" smtClean="0"/>
              <a:t>2/13/24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25F8A-15F1-47F5-8E4D-3B9431A71E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75309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8C17B-0BFD-4D6A-85F1-F6255CCD292A}" type="datetimeFigureOut">
              <a:rPr lang="en-US" smtClean="0"/>
              <a:t>2/13/24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25F8A-15F1-47F5-8E4D-3B9431A71E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162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8C17B-0BFD-4D6A-85F1-F6255CCD292A}" type="datetimeFigureOut">
              <a:rPr lang="en-US" smtClean="0"/>
              <a:t>2/13/24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25F8A-15F1-47F5-8E4D-3B9431A71E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0136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F448C17B-0BFD-4D6A-85F1-F6255CCD292A}" type="datetimeFigureOut">
              <a:rPr lang="en-US" smtClean="0"/>
              <a:t>2/13/24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32125F8A-15F1-47F5-8E4D-3B9431A71E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5159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8C17B-0BFD-4D6A-85F1-F6255CCD292A}" type="datetimeFigureOut">
              <a:rPr lang="en-US" smtClean="0"/>
              <a:t>2/13/24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25F8A-15F1-47F5-8E4D-3B9431A71E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9678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31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30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20.xml"/><Relationship Id="rId16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3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F448C17B-0BFD-4D6A-85F1-F6255CCD292A}" type="datetimeFigureOut">
              <a:rPr lang="en-US" smtClean="0"/>
              <a:t>2/13/24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32125F8A-15F1-47F5-8E4D-3B9431A71EEA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805910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50" r:id="rId3"/>
    <p:sldLayoutId id="2147483751" r:id="rId4"/>
    <p:sldLayoutId id="2147483752" r:id="rId5"/>
    <p:sldLayoutId id="2147483753" r:id="rId6"/>
    <p:sldLayoutId id="2147483754" r:id="rId7"/>
    <p:sldLayoutId id="2147483755" r:id="rId8"/>
    <p:sldLayoutId id="2147483756" r:id="rId9"/>
    <p:sldLayoutId id="2147483757" r:id="rId10"/>
    <p:sldLayoutId id="2147483758" r:id="rId11"/>
    <p:sldLayoutId id="2147483661" r:id="rId12"/>
    <p:sldLayoutId id="2147483759" r:id="rId13"/>
    <p:sldLayoutId id="2147483760" r:id="rId14"/>
    <p:sldLayoutId id="2147483773" r:id="rId15"/>
    <p:sldLayoutId id="2147483774" r:id="rId16"/>
    <p:sldLayoutId id="2147483775" r:id="rId17"/>
    <p:sldLayoutId id="2147483776" r:id="rId18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F448C17B-0BFD-4D6A-85F1-F6255CCD292A}" type="datetimeFigureOut">
              <a:rPr lang="en-US" smtClean="0"/>
              <a:t>2/13/24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32125F8A-15F1-47F5-8E4D-3B9431A71EEA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4449895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  <p:sldLayoutId id="2147483801" r:id="rId12"/>
    <p:sldLayoutId id="2147483802" r:id="rId13"/>
    <p:sldLayoutId id="2147483803" r:id="rId14"/>
    <p:sldLayoutId id="2147483804" r:id="rId15"/>
    <p:sldLayoutId id="2147483805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324F11-4832-464F-883B-2B7EC7F63617}" type="datetimeFigureOut">
              <a:rPr lang="en-US" smtClean="0"/>
              <a:t>2/13/24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1CEF61-A7F0-4019-AFC0-1E97FAFA93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9079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7" r:id="rId1"/>
    <p:sldLayoutId id="2147483808" r:id="rId2"/>
    <p:sldLayoutId id="2147483809" r:id="rId3"/>
    <p:sldLayoutId id="2147483810" r:id="rId4"/>
    <p:sldLayoutId id="2147483811" r:id="rId5"/>
    <p:sldLayoutId id="2147483812" r:id="rId6"/>
    <p:sldLayoutId id="2147483813" r:id="rId7"/>
    <p:sldLayoutId id="2147483814" r:id="rId8"/>
    <p:sldLayoutId id="2147483815" r:id="rId9"/>
    <p:sldLayoutId id="2147483816" r:id="rId10"/>
    <p:sldLayoutId id="214748381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www.pdr.net/" TargetMode="Externa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Zihdr36WVi4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w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2.jp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0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9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7.png"/><Relationship Id="rId4" Type="http://schemas.openxmlformats.org/officeDocument/2006/relationships/image" Target="../media/image36.jp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jp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2.xml"/><Relationship Id="rId4" Type="http://schemas.microsoft.com/office/2007/relationships/hdphoto" Target="../media/hdphoto1.wdp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IOqCxGINGPs" TargetMode="External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28C565D-A991-4381-AC37-76A58A4A1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C11E6B-F7A7-4AB8-95E4-6BF68FD0CC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28896" y="1517462"/>
            <a:ext cx="7295507" cy="370332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800" dirty="0"/>
              <a:t>Behavioral pharmacology</a:t>
            </a:r>
            <a:br>
              <a:rPr lang="en-US" sz="4800" dirty="0"/>
            </a:br>
            <a:r>
              <a:rPr lang="en-US" sz="4800" dirty="0"/>
              <a:t>basics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3A1C199-C1B4-44D9-3CA6-544DB42BAB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4342" y="1507414"/>
            <a:ext cx="3330781" cy="3703320"/>
          </a:xfrm>
          <a:ln w="57150">
            <a:noFill/>
          </a:ln>
        </p:spPr>
        <p:txBody>
          <a:bodyPr anchor="ctr">
            <a:normAutofit/>
          </a:bodyPr>
          <a:lstStyle/>
          <a:p>
            <a:pPr algn="r"/>
            <a:r>
              <a:rPr lang="en-US" sz="2800" b="1" dirty="0"/>
              <a:t>Lecture 4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7180431-F4DE-415D-BCBB-9316423C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3642"/>
            <a:ext cx="11298933" cy="512708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EABD997-5EF9-4E9B-AFBB-F6DFAAF3AD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V="1">
            <a:off x="2209064" y="3329711"/>
            <a:ext cx="3703320" cy="58726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9AB5EE6-A047-4B18-B998-D46DF3CC36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5878019"/>
            <a:ext cx="11298933" cy="512708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958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A8C2D6-543C-9E81-40EA-576FC30159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4065D07-CB30-CBC8-7B9A-3D45679AA6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5770" y="556261"/>
            <a:ext cx="11277600" cy="678611"/>
          </a:xfrm>
        </p:spPr>
        <p:txBody>
          <a:bodyPr/>
          <a:lstStyle/>
          <a:p>
            <a:r>
              <a:rPr lang="en-IN" dirty="0">
                <a:solidFill>
                  <a:schemeClr val="tx1"/>
                </a:solidFill>
              </a:rPr>
              <a:t>Drug Identification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A01C0E0-4E4C-B1F9-4022-56036C5F617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53143" y="2507908"/>
            <a:ext cx="6218712" cy="3740493"/>
          </a:xfrm>
        </p:spPr>
        <p:txBody>
          <a:bodyPr/>
          <a:lstStyle/>
          <a:p>
            <a:r>
              <a:rPr lang="en-US" dirty="0"/>
              <a:t>Physicians can tell from appearance of the drug the exact drug and dose.</a:t>
            </a:r>
          </a:p>
          <a:p>
            <a:pPr lvl="1"/>
            <a:r>
              <a:rPr lang="en-US" dirty="0"/>
              <a:t>The Physician’s Desk Reference, or PDR, includes color photographs of legally manufactured pharmaceuticals.</a:t>
            </a:r>
          </a:p>
          <a:p>
            <a:r>
              <a:rPr lang="en-US" dirty="0"/>
              <a:t>Illegal drugs are sometimes marked, packaged, or labeled in an identifiable way.</a:t>
            </a:r>
          </a:p>
          <a:p>
            <a:r>
              <a:rPr lang="en-US" dirty="0"/>
              <a:t>Drugs can also be tested and identified through chemical analyses.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7AB231-26C6-DD69-2F16-CD4263B632DE}"/>
              </a:ext>
            </a:extLst>
          </p:cNvPr>
          <p:cNvSpPr txBox="1"/>
          <p:nvPr/>
        </p:nvSpPr>
        <p:spPr>
          <a:xfrm>
            <a:off x="2760435" y="1733910"/>
            <a:ext cx="401443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hlinkClick r:id="rId2"/>
              </a:rPr>
              <a:t>https://www.pdr.net/</a:t>
            </a:r>
            <a:endParaRPr lang="en-US" sz="2800" b="1" dirty="0"/>
          </a:p>
          <a:p>
            <a:endParaRPr lang="en-US" sz="2800" b="1" dirty="0"/>
          </a:p>
        </p:txBody>
      </p:sp>
      <p:pic>
        <p:nvPicPr>
          <p:cNvPr id="5" name="Picture 4" descr="A screenshot of a phone&#10;&#10;Description automatically generated">
            <a:extLst>
              <a:ext uri="{FF2B5EF4-FFF2-40B4-BE49-F238E27FC236}">
                <a16:creationId xmlns:a16="http://schemas.microsoft.com/office/drawing/2014/main" id="{1809D0DB-09B0-0A80-CD1D-61C60DE334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4273" y="1234872"/>
            <a:ext cx="3921392" cy="5623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3183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480841C-EF60-45D4-8AE0-283C7C3B3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176" y="606251"/>
            <a:ext cx="11262528" cy="678611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Pharmacodynamics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IN" dirty="0">
                <a:solidFill>
                  <a:schemeClr val="tx1"/>
                </a:solidFill>
              </a:rPr>
              <a:t>- Mechanisms of Drug Action</a:t>
            </a:r>
            <a:endParaRPr lang="en-IN" sz="1000" i="1" dirty="0">
              <a:solidFill>
                <a:schemeClr val="tx1"/>
              </a:solidFill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86655DC-AFF5-4BA5-9E08-41C49CB8277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93336" y="1437483"/>
            <a:ext cx="11051512" cy="4971691"/>
          </a:xfrm>
        </p:spPr>
        <p:txBody>
          <a:bodyPr>
            <a:noAutofit/>
          </a:bodyPr>
          <a:lstStyle/>
          <a:p>
            <a:r>
              <a:rPr lang="en-US" b="1" dirty="0"/>
              <a:t>Pharmacodynamics</a:t>
            </a:r>
            <a:r>
              <a:rPr lang="en-US" dirty="0"/>
              <a:t> – the mechanisms by which a </a:t>
            </a:r>
            <a:r>
              <a:rPr lang="en-US" b="1" dirty="0"/>
              <a:t>d</a:t>
            </a:r>
            <a:r>
              <a:rPr lang="en-US" dirty="0"/>
              <a:t>rug exerts its effects on the body</a:t>
            </a:r>
          </a:p>
          <a:p>
            <a:endParaRPr lang="en-US" dirty="0"/>
          </a:p>
          <a:p>
            <a:r>
              <a:rPr lang="en-US" dirty="0"/>
              <a:t>Drugs may affect neurons by…</a:t>
            </a:r>
          </a:p>
          <a:p>
            <a:pPr lvl="2"/>
            <a:r>
              <a:rPr lang="en-US" dirty="0"/>
              <a:t>…. altering the electrical characteristics of the neuron.</a:t>
            </a:r>
          </a:p>
          <a:p>
            <a:pPr lvl="1"/>
            <a:r>
              <a:rPr lang="en-US" sz="1800" dirty="0"/>
              <a:t>… changing the availability of a neurotransmitter by shifting the transmitter chemical’s rate of:</a:t>
            </a:r>
          </a:p>
          <a:p>
            <a:pPr marL="1299388" lvl="3">
              <a:buClr>
                <a:schemeClr val="tx1"/>
              </a:buClr>
            </a:pPr>
            <a:r>
              <a:rPr lang="en-US" sz="1800" b="1" dirty="0">
                <a:solidFill>
                  <a:srgbClr val="625D9C"/>
                </a:solidFill>
              </a:rPr>
              <a:t>Synthesis</a:t>
            </a:r>
            <a:r>
              <a:rPr lang="en-US" sz="1800" dirty="0"/>
              <a:t>.</a:t>
            </a:r>
          </a:p>
          <a:p>
            <a:pPr marL="1299388" lvl="3">
              <a:buClr>
                <a:schemeClr val="tx1"/>
              </a:buClr>
            </a:pPr>
            <a:r>
              <a:rPr lang="en-US" sz="1800" b="1" dirty="0">
                <a:solidFill>
                  <a:srgbClr val="625D9C"/>
                </a:solidFill>
              </a:rPr>
              <a:t>Release</a:t>
            </a:r>
            <a:r>
              <a:rPr lang="en-US" sz="1800" dirty="0"/>
              <a:t> from storage vesicles.</a:t>
            </a:r>
          </a:p>
          <a:p>
            <a:pPr marL="1299388" lvl="3">
              <a:buClr>
                <a:schemeClr val="tx1"/>
              </a:buClr>
            </a:pPr>
            <a:r>
              <a:rPr lang="en-US" sz="1800" b="1" dirty="0">
                <a:solidFill>
                  <a:srgbClr val="625D9C"/>
                </a:solidFill>
              </a:rPr>
              <a:t>Reuptake</a:t>
            </a:r>
            <a:r>
              <a:rPr lang="en-US" sz="1800" dirty="0"/>
              <a:t> into the releasing neuron.</a:t>
            </a:r>
          </a:p>
          <a:p>
            <a:pPr marL="1299388" lvl="3">
              <a:buClr>
                <a:schemeClr val="tx1"/>
              </a:buClr>
            </a:pPr>
            <a:r>
              <a:rPr lang="en-US" sz="1800" b="1" dirty="0">
                <a:solidFill>
                  <a:srgbClr val="625D9C"/>
                </a:solidFill>
              </a:rPr>
              <a:t>Metabolism</a:t>
            </a:r>
            <a:r>
              <a:rPr lang="en-US" sz="1800" dirty="0"/>
              <a:t>.</a:t>
            </a:r>
          </a:p>
          <a:p>
            <a:pPr marL="687388" lvl="1">
              <a:buClr>
                <a:schemeClr val="tx1"/>
              </a:buClr>
            </a:pPr>
            <a:r>
              <a:rPr lang="en-US" sz="1800" dirty="0"/>
              <a:t>… activating (</a:t>
            </a:r>
            <a:r>
              <a:rPr lang="en-US" sz="1800" b="1" dirty="0"/>
              <a:t>agonist</a:t>
            </a:r>
            <a:r>
              <a:rPr lang="en-US" sz="1800" dirty="0"/>
              <a:t>) or preventing the activation (</a:t>
            </a:r>
            <a:r>
              <a:rPr lang="en-US" sz="1800" b="1" dirty="0"/>
              <a:t>antagonist</a:t>
            </a:r>
            <a:r>
              <a:rPr lang="en-US" sz="1800" dirty="0"/>
              <a:t>) specific neurotransmitter receptors.</a:t>
            </a:r>
          </a:p>
        </p:txBody>
      </p:sp>
    </p:spTree>
    <p:extLst>
      <p:ext uri="{BB962C8B-B14F-4D97-AF65-F5344CB8AC3E}">
        <p14:creationId xmlns:p14="http://schemas.microsoft.com/office/powerpoint/2010/main" val="1615638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54B2FE-68E4-1AB6-1E22-42EC07911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2">
                    <a:lumMod val="90000"/>
                  </a:schemeClr>
                </a:solidFill>
              </a:rPr>
              <a:t>Pharmacodynamics: </a:t>
            </a:r>
            <a:r>
              <a:rPr lang="en-US" b="1" dirty="0"/>
              <a:t>Receptor Subtypes </a:t>
            </a:r>
            <a:br>
              <a:rPr lang="en-US" b="1" dirty="0"/>
            </a:br>
            <a:r>
              <a:rPr lang="en-US" dirty="0"/>
              <a:t>Ionotropic vs metabotropic receptors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6F8E58-DD3F-5A16-3C01-CED04E39CF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4174" y="4966855"/>
            <a:ext cx="4118587" cy="1361209"/>
          </a:xfrm>
        </p:spPr>
        <p:txBody>
          <a:bodyPr>
            <a:normAutofit/>
          </a:bodyPr>
          <a:lstStyle/>
          <a:p>
            <a:r>
              <a:rPr lang="en-US" b="1" dirty="0"/>
              <a:t>Ionotropic</a:t>
            </a:r>
            <a:r>
              <a:rPr lang="en-US" dirty="0"/>
              <a:t> – </a:t>
            </a:r>
          </a:p>
          <a:p>
            <a:pPr lvl="1"/>
            <a:r>
              <a:rPr lang="en-US" dirty="0"/>
              <a:t>Fast (within a 1-2 milliseconds!)</a:t>
            </a:r>
          </a:p>
          <a:p>
            <a:pPr lvl="1"/>
            <a:r>
              <a:rPr lang="en-US" dirty="0"/>
              <a:t>Multimeter proteins that create a ion pore across the membrane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39F64C-FEC7-FE2C-E58D-5C2EE81B6B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559" t="21578" r="23026" b="34562"/>
          <a:stretch/>
        </p:blipFill>
        <p:spPr>
          <a:xfrm>
            <a:off x="1059872" y="2104432"/>
            <a:ext cx="4428005" cy="2550695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E841F2F0-5A4D-2FC2-5E51-27B99B44FF14}"/>
              </a:ext>
            </a:extLst>
          </p:cNvPr>
          <p:cNvGrpSpPr/>
          <p:nvPr/>
        </p:nvGrpSpPr>
        <p:grpSpPr>
          <a:xfrm>
            <a:off x="6840498" y="2109901"/>
            <a:ext cx="3394547" cy="2632746"/>
            <a:chOff x="6882062" y="2213811"/>
            <a:chExt cx="3394547" cy="2632746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27BAADE-2B53-9B6C-92AC-FEF5B7FB21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5559" t="21930" r="26382" b="28246"/>
            <a:stretch/>
          </p:blipFill>
          <p:spPr>
            <a:xfrm>
              <a:off x="6882062" y="2213811"/>
              <a:ext cx="3392907" cy="2632746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0D9F324-F7F2-61FF-FF8A-7E2FD83E8738}"/>
                </a:ext>
              </a:extLst>
            </p:cNvPr>
            <p:cNvSpPr/>
            <p:nvPr/>
          </p:nvSpPr>
          <p:spPr>
            <a:xfrm>
              <a:off x="9757064" y="2254827"/>
              <a:ext cx="519545" cy="155864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endParaRPr>
            </a:p>
          </p:txBody>
        </p:sp>
      </p:grp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7CDA0511-1217-BACC-23F9-127A0D3F4097}"/>
              </a:ext>
            </a:extLst>
          </p:cNvPr>
          <p:cNvSpPr txBox="1">
            <a:spLocks/>
          </p:cNvSpPr>
          <p:nvPr/>
        </p:nvSpPr>
        <p:spPr>
          <a:xfrm>
            <a:off x="6470072" y="4911435"/>
            <a:ext cx="4762499" cy="16036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7BE7A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Metabotropic / “G-protein Coupled”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– </a:t>
            </a:r>
          </a:p>
          <a:p>
            <a:pPr marL="630000" marR="0" lvl="1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7BE7A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‘slow’ (100 milliseconds – sometimes longer)</a:t>
            </a:r>
          </a:p>
          <a:p>
            <a:pPr marL="630000" marR="0" lvl="1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7BE7A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Have intracellular ‘G-proteins’ that are either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s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timulatory (</a:t>
            </a: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G</a:t>
            </a:r>
            <a:r>
              <a:rPr kumimoji="0" lang="en-US" sz="1600" b="1" i="0" u="none" strike="noStrike" kern="1200" cap="none" spc="0" normalizeH="0" baseline="-25000" noProof="0" dirty="0" err="1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s</a:t>
            </a:r>
            <a:r>
              <a:rPr kumimoji="0" lang="en-US" sz="1600" b="1" i="0" u="none" strike="noStrike" kern="1200" cap="none" spc="0" normalizeH="0" baseline="-25000" noProof="0" dirty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or </a:t>
            </a: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G</a:t>
            </a:r>
            <a:r>
              <a:rPr kumimoji="0" lang="en-US" sz="1600" b="1" i="0" u="none" strike="noStrike" kern="1200" cap="none" spc="0" normalizeH="0" baseline="-25000" noProof="0" dirty="0" err="1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q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)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 or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i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nhibitory (G</a:t>
            </a:r>
            <a:r>
              <a:rPr kumimoji="0" lang="en-US" sz="1600" b="1" i="0" u="none" strike="noStrike" kern="1200" cap="none" spc="0" normalizeH="0" baseline="-25000" noProof="0" dirty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i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871995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>
          <a:xfrm>
            <a:off x="609558" y="787785"/>
            <a:ext cx="10862144" cy="937895"/>
          </a:xfrm>
        </p:spPr>
        <p:txBody>
          <a:bodyPr/>
          <a:lstStyle/>
          <a:p>
            <a:r>
              <a:rPr lang="en-US" altLang="en-US" dirty="0"/>
              <a:t>Pharmacodynamic effects</a:t>
            </a:r>
          </a:p>
        </p:txBody>
      </p:sp>
      <p:sp>
        <p:nvSpPr>
          <p:cNvPr id="9219" name="Content Placeholder 2"/>
          <p:cNvSpPr>
            <a:spLocks noGrp="1"/>
          </p:cNvSpPr>
          <p:nvPr>
            <p:ph idx="1"/>
          </p:nvPr>
        </p:nvSpPr>
        <p:spPr>
          <a:xfrm>
            <a:off x="826770" y="2692957"/>
            <a:ext cx="9951720" cy="3426489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en-US" sz="2400" dirty="0"/>
              <a:t>Specific Effects</a:t>
            </a:r>
          </a:p>
          <a:p>
            <a:pPr lvl="1">
              <a:defRPr/>
            </a:pPr>
            <a:r>
              <a:rPr lang="en-US" altLang="en-US" sz="2000" dirty="0"/>
              <a:t>Pharmacological or chemical effects of drug on brain/body</a:t>
            </a:r>
          </a:p>
          <a:p>
            <a:pPr lvl="2">
              <a:defRPr/>
            </a:pPr>
            <a:r>
              <a:rPr lang="en-US" sz="1800" dirty="0"/>
              <a:t>Depend on the presence of a chemical at certain concentrations in the target tissue.</a:t>
            </a:r>
            <a:endParaRPr lang="en-US" altLang="en-US" sz="2400" dirty="0"/>
          </a:p>
          <a:p>
            <a:pPr>
              <a:defRPr/>
            </a:pPr>
            <a:r>
              <a:rPr lang="en-US" altLang="en-US" sz="2400" dirty="0"/>
              <a:t>Nonspecific Effects</a:t>
            </a:r>
          </a:p>
          <a:p>
            <a:pPr lvl="1">
              <a:defRPr/>
            </a:pPr>
            <a:r>
              <a:rPr lang="en-US" altLang="en-US" sz="2000" dirty="0"/>
              <a:t>Effects </a:t>
            </a:r>
            <a:r>
              <a:rPr lang="en-US" altLang="en-US" sz="2000" u="sng" dirty="0"/>
              <a:t>not due to drug’s pharmacological actions </a:t>
            </a:r>
            <a:r>
              <a:rPr lang="en-US" altLang="en-US" sz="2000" dirty="0"/>
              <a:t>on the brain/body</a:t>
            </a:r>
          </a:p>
          <a:p>
            <a:pPr lvl="2">
              <a:defRPr/>
            </a:pPr>
            <a:r>
              <a:rPr lang="en-US" altLang="en-US" sz="1800" dirty="0"/>
              <a:t>“Placebo effects” are generally, “good” non-specific effects</a:t>
            </a:r>
          </a:p>
          <a:p>
            <a:pPr lvl="2">
              <a:defRPr/>
            </a:pPr>
            <a:r>
              <a:rPr lang="en-US" altLang="en-US" sz="1800" dirty="0"/>
              <a:t>“Nocebo effects” are usually, “bad” non-specific effects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3DB11A-21AB-EC7F-A5F0-8E836C6EA0F6}"/>
              </a:ext>
            </a:extLst>
          </p:cNvPr>
          <p:cNvSpPr txBox="1"/>
          <p:nvPr/>
        </p:nvSpPr>
        <p:spPr>
          <a:xfrm>
            <a:off x="1055077" y="2221914"/>
            <a:ext cx="105809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b="1" dirty="0"/>
              <a:t>Not all effects observed are caused by the pharmacological actions of the drugs themselves.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6499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9E83A92F-0210-A342-A363-791132DE74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4981511"/>
              </p:ext>
            </p:extLst>
          </p:nvPr>
        </p:nvGraphicFramePr>
        <p:xfrm>
          <a:off x="4270548" y="2914022"/>
          <a:ext cx="4401180" cy="3406392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22005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005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703196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  <a:p>
                      <a:pPr algn="ctr"/>
                      <a:r>
                        <a:rPr lang="en-US" b="0" dirty="0"/>
                        <a:t>Group 1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  <a:p>
                      <a:pPr algn="ctr"/>
                      <a:r>
                        <a:rPr lang="en-US" b="0" dirty="0"/>
                        <a:t>Group 3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03196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  <a:p>
                      <a:pPr algn="ctr"/>
                      <a:r>
                        <a:rPr lang="en-US" dirty="0"/>
                        <a:t>Group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  <a:p>
                      <a:pPr algn="ctr"/>
                      <a:r>
                        <a:rPr lang="en-US" dirty="0"/>
                        <a:t>Group 4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4349" name="TextBox 3"/>
          <p:cNvSpPr txBox="1">
            <a:spLocks noChangeArrowheads="1"/>
          </p:cNvSpPr>
          <p:nvPr/>
        </p:nvSpPr>
        <p:spPr bwMode="auto">
          <a:xfrm>
            <a:off x="4191000" y="1625789"/>
            <a:ext cx="4495800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800" u="sng" dirty="0">
                <a:latin typeface="Arial" panose="020B0604020202020204" pitchFamily="34" charset="0"/>
              </a:rPr>
              <a:t>Told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800" u="sng" dirty="0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1" dirty="0">
                <a:latin typeface="Arial" panose="020B0604020202020204" pitchFamily="34" charset="0"/>
              </a:rPr>
              <a:t>        Nicotine</a:t>
            </a:r>
            <a:r>
              <a:rPr lang="en-US" altLang="en-US" sz="1800" dirty="0">
                <a:latin typeface="Arial" panose="020B0604020202020204" pitchFamily="34" charset="0"/>
              </a:rPr>
              <a:t>                       </a:t>
            </a:r>
            <a:r>
              <a:rPr lang="en-US" altLang="en-US" sz="1800" b="1" dirty="0">
                <a:latin typeface="Arial" panose="020B0604020202020204" pitchFamily="34" charset="0"/>
              </a:rPr>
              <a:t>Placebo</a:t>
            </a:r>
          </a:p>
        </p:txBody>
      </p:sp>
      <p:sp>
        <p:nvSpPr>
          <p:cNvPr id="14350" name="TextBox 4"/>
          <p:cNvSpPr txBox="1">
            <a:spLocks noChangeArrowheads="1"/>
          </p:cNvSpPr>
          <p:nvPr/>
        </p:nvSpPr>
        <p:spPr bwMode="auto">
          <a:xfrm rot="16200000">
            <a:off x="1893550" y="4345391"/>
            <a:ext cx="1124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 u="sng" dirty="0">
                <a:latin typeface="Arial" panose="020B0604020202020204" pitchFamily="34" charset="0"/>
              </a:rPr>
              <a:t>Given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69B15C-0A54-4B47-9C63-113B7E980956}"/>
              </a:ext>
            </a:extLst>
          </p:cNvPr>
          <p:cNvSpPr txBox="1"/>
          <p:nvPr/>
        </p:nvSpPr>
        <p:spPr>
          <a:xfrm>
            <a:off x="2930012" y="3623250"/>
            <a:ext cx="107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Nicotine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F32E18-3B71-408D-B711-54629EF7DFC0}"/>
              </a:ext>
            </a:extLst>
          </p:cNvPr>
          <p:cNvSpPr txBox="1"/>
          <p:nvPr/>
        </p:nvSpPr>
        <p:spPr>
          <a:xfrm>
            <a:off x="2930012" y="5407660"/>
            <a:ext cx="10230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Placebo</a:t>
            </a:r>
          </a:p>
        </p:txBody>
      </p:sp>
      <p:sp>
        <p:nvSpPr>
          <p:cNvPr id="4" name="Title 5">
            <a:extLst>
              <a:ext uri="{FF2B5EF4-FFF2-40B4-BE49-F238E27FC236}">
                <a16:creationId xmlns:a16="http://schemas.microsoft.com/office/drawing/2014/main" id="{F89C11B4-0E1A-D8D6-D37C-4938426D778F}"/>
              </a:ext>
            </a:extLst>
          </p:cNvPr>
          <p:cNvSpPr txBox="1">
            <a:spLocks/>
          </p:cNvSpPr>
          <p:nvPr/>
        </p:nvSpPr>
        <p:spPr>
          <a:xfrm>
            <a:off x="434340" y="670561"/>
            <a:ext cx="11277600" cy="678611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dirty="0">
                <a:solidFill>
                  <a:schemeClr val="tx1"/>
                </a:solidFill>
              </a:rPr>
              <a:t>Studying Drugs Clinically: Balanced Placebo Design</a:t>
            </a:r>
          </a:p>
        </p:txBody>
      </p:sp>
    </p:spTree>
    <p:extLst>
      <p:ext uri="{BB962C8B-B14F-4D97-AF65-F5344CB8AC3E}">
        <p14:creationId xmlns:p14="http://schemas.microsoft.com/office/powerpoint/2010/main" val="40274070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4183693" y="-1925326"/>
            <a:ext cx="3886202" cy="106324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905516" y="2849561"/>
            <a:ext cx="2428460" cy="1449391"/>
          </a:xfrm>
          <a:prstGeom prst="rect">
            <a:avLst/>
          </a:prstGeom>
          <a:solidFill>
            <a:srgbClr val="FFFF0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5364" name="TextBox 2"/>
          <p:cNvSpPr txBox="1">
            <a:spLocks noChangeArrowheads="1"/>
          </p:cNvSpPr>
          <p:nvPr/>
        </p:nvSpPr>
        <p:spPr bwMode="auto">
          <a:xfrm>
            <a:off x="10068466" y="6449508"/>
            <a:ext cx="210343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i="1" dirty="0" err="1">
                <a:latin typeface="Arial" panose="020B0604020202020204" pitchFamily="34" charset="0"/>
              </a:rPr>
              <a:t>Juliano</a:t>
            </a:r>
            <a:r>
              <a:rPr lang="en-US" altLang="en-US" sz="1800" i="1" dirty="0">
                <a:latin typeface="Arial" panose="020B0604020202020204" pitchFamily="34" charset="0"/>
              </a:rPr>
              <a:t> et al., 2011</a:t>
            </a:r>
          </a:p>
        </p:txBody>
      </p:sp>
      <p:cxnSp>
        <p:nvCxnSpPr>
          <p:cNvPr id="5" name="Straight Arrow Connector 4"/>
          <p:cNvCxnSpPr>
            <a:cxnSpLocks/>
          </p:cNvCxnSpPr>
          <p:nvPr/>
        </p:nvCxnSpPr>
        <p:spPr>
          <a:xfrm flipH="1">
            <a:off x="2535533" y="1143000"/>
            <a:ext cx="762000" cy="17065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1773533" y="808039"/>
            <a:ext cx="469423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 dirty="0">
                <a:latin typeface="Arial" panose="020B0604020202020204" pitchFamily="34" charset="0"/>
              </a:rPr>
              <a:t>Due to both </a:t>
            </a:r>
            <a:r>
              <a:rPr lang="en-US" altLang="en-US" sz="1800" u="sng" dirty="0">
                <a:latin typeface="Arial" panose="020B0604020202020204" pitchFamily="34" charset="0"/>
              </a:rPr>
              <a:t>specific</a:t>
            </a:r>
            <a:r>
              <a:rPr lang="en-US" altLang="en-US" sz="1800" dirty="0">
                <a:latin typeface="Arial" panose="020B0604020202020204" pitchFamily="34" charset="0"/>
              </a:rPr>
              <a:t> and </a:t>
            </a:r>
            <a:r>
              <a:rPr lang="en-US" altLang="en-US" sz="1800" u="sng" dirty="0">
                <a:latin typeface="Arial" panose="020B0604020202020204" pitchFamily="34" charset="0"/>
              </a:rPr>
              <a:t>non-specific</a:t>
            </a:r>
            <a:r>
              <a:rPr lang="en-US" altLang="en-US" sz="1800" dirty="0">
                <a:latin typeface="Arial" panose="020B0604020202020204" pitchFamily="34" charset="0"/>
              </a:rPr>
              <a:t> effects</a:t>
            </a:r>
          </a:p>
        </p:txBody>
      </p:sp>
      <p:sp>
        <p:nvSpPr>
          <p:cNvPr id="8" name="Rectangle 7"/>
          <p:cNvSpPr/>
          <p:nvPr/>
        </p:nvSpPr>
        <p:spPr>
          <a:xfrm>
            <a:off x="941197" y="4412150"/>
            <a:ext cx="1828800" cy="156675"/>
          </a:xfrm>
          <a:prstGeom prst="rect">
            <a:avLst/>
          </a:prstGeom>
          <a:solidFill>
            <a:srgbClr val="00B0F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9" name="Straight Arrow Connector 8"/>
          <p:cNvCxnSpPr>
            <a:cxnSpLocks/>
          </p:cNvCxnSpPr>
          <p:nvPr/>
        </p:nvCxnSpPr>
        <p:spPr>
          <a:xfrm flipH="1" flipV="1">
            <a:off x="2573633" y="4557714"/>
            <a:ext cx="723900" cy="13073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2194117" y="5865017"/>
            <a:ext cx="31686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 dirty="0">
                <a:latin typeface="Arial" panose="020B0604020202020204" pitchFamily="34" charset="0"/>
              </a:rPr>
              <a:t>Due mainly to </a:t>
            </a:r>
            <a:r>
              <a:rPr lang="en-US" altLang="en-US" sz="1800" u="sng" dirty="0">
                <a:latin typeface="Arial" panose="020B0604020202020204" pitchFamily="34" charset="0"/>
              </a:rPr>
              <a:t>specific</a:t>
            </a:r>
            <a:r>
              <a:rPr lang="en-US" altLang="en-US" sz="1800" dirty="0">
                <a:latin typeface="Arial" panose="020B0604020202020204" pitchFamily="34" charset="0"/>
              </a:rPr>
              <a:t> effects</a:t>
            </a:r>
          </a:p>
        </p:txBody>
      </p:sp>
    </p:spTree>
    <p:extLst>
      <p:ext uri="{BB962C8B-B14F-4D97-AF65-F5344CB8AC3E}">
        <p14:creationId xmlns:p14="http://schemas.microsoft.com/office/powerpoint/2010/main" val="2185527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/>
      <p:bldP spid="8" grpId="0" animBg="1"/>
      <p:bldP spid="1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2D55E6D-FF06-434E-ADE0-8CD910EA96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13411"/>
            <a:ext cx="11277600" cy="921878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chemeClr val="tx1"/>
                </a:solidFill>
              </a:rPr>
              <a:t>Studying Drugs Clinically: </a:t>
            </a:r>
            <a:br>
              <a:rPr lang="en-IN" dirty="0">
                <a:solidFill>
                  <a:schemeClr val="tx1"/>
                </a:solidFill>
              </a:rPr>
            </a:br>
            <a:r>
              <a:rPr lang="en-IN" b="1" dirty="0">
                <a:solidFill>
                  <a:schemeClr val="tx1"/>
                </a:solidFill>
              </a:rPr>
              <a:t>Double-Blind Procedure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546B4CF-4F14-448C-9980-868C3AD03097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773722" y="1276710"/>
            <a:ext cx="10118691" cy="4971691"/>
          </a:xfrm>
        </p:spPr>
        <p:txBody>
          <a:bodyPr>
            <a:normAutofit/>
          </a:bodyPr>
          <a:lstStyle/>
          <a:p>
            <a:endParaRPr lang="en-US" sz="2000" dirty="0"/>
          </a:p>
          <a:p>
            <a:r>
              <a:rPr lang="en-US" sz="2000" dirty="0"/>
              <a:t>Neither the experimental participants nor the researchers know whether a subject is receiving a placebo or an experimental drug.</a:t>
            </a:r>
          </a:p>
          <a:p>
            <a:pPr marL="660788" lvl="2" indent="-342900">
              <a:buFont typeface="Arial" panose="020B0604020202020204" pitchFamily="34" charset="0"/>
              <a:buChar char="•"/>
            </a:pPr>
            <a:r>
              <a:rPr lang="en-US" sz="2000" dirty="0"/>
              <a:t>The relevant individuals are informed about which participants comprised the drug conditions after the experiment is over.</a:t>
            </a:r>
          </a:p>
          <a:p>
            <a:pPr marL="660788" lvl="2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2000" dirty="0"/>
              <a:t>In combination, experiments that control non-specific effects (e.g., balanced placebo experiments and </a:t>
            </a:r>
            <a:r>
              <a:rPr lang="en-US" altLang="en-US" sz="2000" b="1" u="sng" dirty="0"/>
              <a:t>double-blind</a:t>
            </a:r>
            <a:r>
              <a:rPr lang="en-US" altLang="en-US" sz="2000" dirty="0"/>
              <a:t> experiments) are best methods to isolate specific effects AND test </a:t>
            </a:r>
            <a:r>
              <a:rPr lang="en-US" sz="2000" dirty="0"/>
              <a:t>for the effectiveness of a new drug.</a:t>
            </a:r>
          </a:p>
          <a:p>
            <a:pPr marL="660788" lvl="2" indent="-3429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5628093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E683F7-E6D4-721D-7485-43F75C90117F}"/>
              </a:ext>
            </a:extLst>
          </p:cNvPr>
          <p:cNvSpPr txBox="1"/>
          <p:nvPr/>
        </p:nvSpPr>
        <p:spPr>
          <a:xfrm>
            <a:off x="835378" y="2237962"/>
            <a:ext cx="10421627" cy="32470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2000" b="1" dirty="0">
              <a:solidFill>
                <a:srgbClr val="E21A23"/>
              </a:solidFill>
            </a:endParaRPr>
          </a:p>
          <a:p>
            <a:r>
              <a:rPr lang="en-US" sz="2000" dirty="0">
                <a:solidFill>
                  <a:srgbClr val="131313"/>
                </a:solidFill>
              </a:rPr>
              <a:t>At the end of a trial, research subjects usually figure out which condition they are in. How?</a:t>
            </a:r>
            <a:endParaRPr lang="en-US" sz="2000" b="1" dirty="0">
              <a:solidFill>
                <a:srgbClr val="E21A23"/>
              </a:solidFill>
            </a:endParaRPr>
          </a:p>
          <a:p>
            <a:endParaRPr lang="en-US" sz="2000" b="1" dirty="0">
              <a:solidFill>
                <a:srgbClr val="E21A23"/>
              </a:solidFill>
            </a:endParaRPr>
          </a:p>
          <a:p>
            <a:endParaRPr lang="en-US" sz="900" b="1" dirty="0">
              <a:solidFill>
                <a:srgbClr val="E21A23"/>
              </a:solidFill>
            </a:endParaRPr>
          </a:p>
          <a:p>
            <a:pPr lvl="1"/>
            <a:r>
              <a:rPr lang="en-US" sz="2000" b="1" dirty="0">
                <a:solidFill>
                  <a:srgbClr val="0070C0"/>
                </a:solidFill>
              </a:rPr>
              <a:t>1) Side effects</a:t>
            </a:r>
            <a:r>
              <a:rPr lang="en-US" sz="2000" dirty="0">
                <a:solidFill>
                  <a:srgbClr val="0070C0"/>
                </a:solidFill>
              </a:rPr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Unintended effects that accompany specific therapeutic effects.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lvl="1"/>
            <a:r>
              <a:rPr lang="en-US" altLang="en-US" sz="2000" b="1" dirty="0">
                <a:solidFill>
                  <a:srgbClr val="7030A0"/>
                </a:solidFill>
              </a:rPr>
              <a:t>2) Expectancy Effects.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Derive from the user’s unique background and particular perception of the environment.</a:t>
            </a:r>
          </a:p>
          <a:p>
            <a:endParaRPr lang="en-US" altLang="en-US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2" name="Title 5">
            <a:extLst>
              <a:ext uri="{FF2B5EF4-FFF2-40B4-BE49-F238E27FC236}">
                <a16:creationId xmlns:a16="http://schemas.microsoft.com/office/drawing/2014/main" id="{5D55B239-E144-E191-6569-3B70B14579A4}"/>
              </a:ext>
            </a:extLst>
          </p:cNvPr>
          <p:cNvSpPr txBox="1">
            <a:spLocks/>
          </p:cNvSpPr>
          <p:nvPr/>
        </p:nvSpPr>
        <p:spPr>
          <a:xfrm>
            <a:off x="434340" y="670561"/>
            <a:ext cx="11277600" cy="678611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en-US" b="1" dirty="0">
                <a:solidFill>
                  <a:schemeClr val="tx1"/>
                </a:solidFill>
              </a:rPr>
              <a:t>The “unblinding problem” in psychiatric research</a:t>
            </a:r>
          </a:p>
          <a:p>
            <a:r>
              <a:rPr lang="en-IN" dirty="0">
                <a:solidFill>
                  <a:schemeClr val="tx1"/>
                </a:solidFill>
              </a:rPr>
              <a:t>Other Challenges in behavioural pharmacology</a:t>
            </a:r>
          </a:p>
        </p:txBody>
      </p:sp>
    </p:spTree>
    <p:extLst>
      <p:ext uri="{BB962C8B-B14F-4D97-AF65-F5344CB8AC3E}">
        <p14:creationId xmlns:p14="http://schemas.microsoft.com/office/powerpoint/2010/main" val="3223407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A7942E5-2ED5-2150-14A5-9E523CE7C4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6456" y="0"/>
            <a:ext cx="9679087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78F8875-8FC4-32FF-C740-75EB6E84CE66}"/>
              </a:ext>
            </a:extLst>
          </p:cNvPr>
          <p:cNvSpPr/>
          <p:nvPr/>
        </p:nvSpPr>
        <p:spPr>
          <a:xfrm>
            <a:off x="1543291" y="5738697"/>
            <a:ext cx="9144000" cy="460816"/>
          </a:xfrm>
          <a:prstGeom prst="rect">
            <a:avLst/>
          </a:prstGeom>
          <a:solidFill>
            <a:srgbClr val="FFFF00">
              <a:alpha val="16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DDA6CC1-AF45-0649-2FC9-E72AA6043FBB}"/>
              </a:ext>
            </a:extLst>
          </p:cNvPr>
          <p:cNvSpPr/>
          <p:nvPr/>
        </p:nvSpPr>
        <p:spPr>
          <a:xfrm>
            <a:off x="1547410" y="4432998"/>
            <a:ext cx="9144000" cy="929833"/>
          </a:xfrm>
          <a:prstGeom prst="rect">
            <a:avLst/>
          </a:prstGeom>
          <a:solidFill>
            <a:srgbClr val="FFFF00">
              <a:alpha val="16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9647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B4C6B93-208E-4101-BD80-EB2B20CC42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060" y="567691"/>
            <a:ext cx="11277600" cy="678611"/>
          </a:xfrm>
        </p:spPr>
        <p:txBody>
          <a:bodyPr>
            <a:normAutofit/>
          </a:bodyPr>
          <a:lstStyle/>
          <a:p>
            <a:r>
              <a:rPr lang="en-IN" sz="2800" dirty="0">
                <a:solidFill>
                  <a:schemeClr val="tx1"/>
                </a:solidFill>
              </a:rPr>
              <a:t>Expectancy and Nonspecific Drug Effects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6096118-C1A0-437D-AE06-5955909A147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723480" y="1276710"/>
            <a:ext cx="10372888" cy="4971691"/>
          </a:xfrm>
        </p:spPr>
        <p:txBody>
          <a:bodyPr>
            <a:normAutofit/>
          </a:bodyPr>
          <a:lstStyle/>
          <a:p>
            <a:r>
              <a:rPr lang="en-US" sz="2000" dirty="0"/>
              <a:t>They can be produced by an inactive OR active chemical that the user believes to be a drug.</a:t>
            </a:r>
          </a:p>
          <a:p>
            <a:pPr lvl="1"/>
            <a:r>
              <a:rPr lang="en-US" sz="1800" dirty="0"/>
              <a:t>Be careful… non-specific =/= side effects</a:t>
            </a:r>
          </a:p>
          <a:p>
            <a:endParaRPr lang="en-US" sz="2000" dirty="0"/>
          </a:p>
          <a:p>
            <a:r>
              <a:rPr lang="en-US" altLang="en-US" sz="2000" b="1" dirty="0"/>
              <a:t>Discussion: </a:t>
            </a:r>
          </a:p>
          <a:p>
            <a:pPr lvl="2"/>
            <a:r>
              <a:rPr lang="en-US" altLang="en-US" sz="2000" dirty="0"/>
              <a:t>Antidepressants - some researchers suggest that for many, their therapeutic benefits are largely due to non-specific effects…</a:t>
            </a:r>
          </a:p>
          <a:p>
            <a:pPr lvl="2"/>
            <a:r>
              <a:rPr lang="en-US" altLang="en-US" sz="2000" dirty="0">
                <a:hlinkClick r:id="rId3"/>
              </a:rPr>
              <a:t>https://www.youtube.com/watch?v=Zihdr36WVi4</a:t>
            </a:r>
            <a:r>
              <a:rPr lang="en-US" altLang="en-US" sz="2000" dirty="0"/>
              <a:t> (Start-7:15)</a:t>
            </a:r>
            <a:endParaRPr lang="en-US" altLang="en-US" dirty="0"/>
          </a:p>
        </p:txBody>
      </p:sp>
      <p:pic>
        <p:nvPicPr>
          <p:cNvPr id="3" name="Picture 2" descr="A box of pills&#10;&#10;Description automatically generated">
            <a:extLst>
              <a:ext uri="{FF2B5EF4-FFF2-40B4-BE49-F238E27FC236}">
                <a16:creationId xmlns:a16="http://schemas.microsoft.com/office/drawing/2014/main" id="{12B26839-66D1-5B13-8A48-C15353F82A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6461" y="4800039"/>
            <a:ext cx="2419350" cy="160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7155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F1ADD25B-0A33-4EF2-90F4-4313926931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14406"/>
            <a:ext cx="12192000" cy="62435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4DB6F31-1B9E-4237-84A3-0825BFDF46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2377" y="614407"/>
            <a:ext cx="3707477" cy="561177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FFB55D-4695-8ECD-AB9B-CC38687477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255" y="882778"/>
            <a:ext cx="3409783" cy="1013800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br>
              <a:rPr lang="en-US" sz="2400" b="1" dirty="0"/>
            </a:br>
            <a:r>
              <a:rPr lang="en-US" sz="2400" b="1" dirty="0"/>
              <a:t>(NA+) / (K+ )</a:t>
            </a:r>
            <a:br>
              <a:rPr lang="en-US" sz="2400" b="1" dirty="0"/>
            </a:br>
            <a:r>
              <a:rPr lang="en-US" sz="2400" b="1" dirty="0"/>
              <a:t>Sodium Potassium Pump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B0F63F6-1B9D-085A-012D-769CB2822E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1255" y="1964168"/>
            <a:ext cx="3409782" cy="403658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 sodium-potassium pump is an enzyme found in the membrane of most neurons. </a:t>
            </a:r>
          </a:p>
          <a:p>
            <a:r>
              <a:rPr lang="en-US" dirty="0">
                <a:solidFill>
                  <a:schemeClr val="bg1"/>
                </a:solidFill>
              </a:rPr>
              <a:t>It is a way to transport sodium and potassium ions across the cell membrane, against their concentration gradient (low to high concentration), resetting the membrane potential back to its hyperpolarized state</a:t>
            </a:r>
          </a:p>
        </p:txBody>
      </p:sp>
      <p:pic>
        <p:nvPicPr>
          <p:cNvPr id="5" name="Content Placeholder 4" descr="A diagram of a cell structure&#10;&#10;Description automatically generated">
            <a:extLst>
              <a:ext uri="{FF2B5EF4-FFF2-40B4-BE49-F238E27FC236}">
                <a16:creationId xmlns:a16="http://schemas.microsoft.com/office/drawing/2014/main" id="{3E01FB11-129E-BD7F-4C0A-C76BBF9421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3408" y="834390"/>
            <a:ext cx="4718800" cy="52552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A08AD10-081E-E498-4F74-46E53B10F7D2}"/>
              </a:ext>
            </a:extLst>
          </p:cNvPr>
          <p:cNvSpPr txBox="1"/>
          <p:nvPr/>
        </p:nvSpPr>
        <p:spPr>
          <a:xfrm>
            <a:off x="9550400" y="729734"/>
            <a:ext cx="205900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One thing to add to Lecture 3 ***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62828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US" dirty="0"/>
              <a:t>Distinguishing between specific and non-specific effects</a:t>
            </a:r>
          </a:p>
        </p:txBody>
      </p:sp>
      <p:sp>
        <p:nvSpPr>
          <p:cNvPr id="6147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0652865" cy="288387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en-US" sz="2000" dirty="0"/>
              <a:t>Textbook says: “Perhaps the strongest demonstration of the </a:t>
            </a:r>
            <a:r>
              <a:rPr lang="en-US" altLang="en-US" sz="2000" u="sng" dirty="0"/>
              <a:t>specific effects </a:t>
            </a:r>
            <a:r>
              <a:rPr lang="en-US" altLang="en-US" sz="2000" dirty="0"/>
              <a:t>of a drug is obtained when the </a:t>
            </a:r>
            <a:r>
              <a:rPr lang="en-US" altLang="en-US" sz="2000" u="sng" dirty="0"/>
              <a:t>dose</a:t>
            </a:r>
            <a:r>
              <a:rPr lang="en-US" altLang="en-US" sz="2000" dirty="0"/>
              <a:t> of the drug is varied and the size of the </a:t>
            </a:r>
            <a:r>
              <a:rPr lang="en-US" altLang="en-US" sz="2000" u="sng" dirty="0"/>
              <a:t>effect</a:t>
            </a:r>
            <a:r>
              <a:rPr lang="en-US" altLang="en-US" sz="2000" dirty="0"/>
              <a:t> changes directly with the drug dose.”</a:t>
            </a:r>
          </a:p>
          <a:p>
            <a:pPr marL="0" indent="0" algn="ctr">
              <a:buNone/>
            </a:pPr>
            <a:endParaRPr lang="en-US" altLang="en-US" sz="2000" dirty="0"/>
          </a:p>
          <a:p>
            <a:pPr marL="324000" lvl="1" indent="0" algn="ctr">
              <a:buNone/>
            </a:pPr>
            <a:r>
              <a:rPr lang="en-US" altLang="en-US" sz="1800" dirty="0"/>
              <a:t>Why?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BF45BCF-E6A0-D106-A2A4-110963E35F74}"/>
              </a:ext>
            </a:extLst>
          </p:cNvPr>
          <p:cNvSpPr txBox="1"/>
          <p:nvPr/>
        </p:nvSpPr>
        <p:spPr>
          <a:xfrm>
            <a:off x="4461164" y="5267299"/>
            <a:ext cx="39901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solidFill>
                  <a:srgbClr val="00B0F0"/>
                </a:solidFill>
              </a:rPr>
              <a:t>In the dose is the poison…  </a:t>
            </a:r>
            <a:endParaRPr lang="en-US" i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9961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CCCA2E5-914B-4F2F-AEF1-396FCC8CEA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630" y="579121"/>
            <a:ext cx="11277600" cy="678611"/>
          </a:xfrm>
        </p:spPr>
        <p:txBody>
          <a:bodyPr/>
          <a:lstStyle/>
          <a:p>
            <a:r>
              <a:rPr lang="en-US" altLang="en-US" sz="2400" b="1" dirty="0">
                <a:solidFill>
                  <a:schemeClr val="tx1"/>
                </a:solidFill>
                <a:latin typeface="Arial" charset="0"/>
                <a:ea typeface="ＭＳ Ｐゴシック" charset="-128"/>
              </a:rPr>
              <a:t>Drug effects and toxicity: </a:t>
            </a:r>
            <a:r>
              <a:rPr lang="en-US" altLang="en-US" sz="2400" dirty="0">
                <a:solidFill>
                  <a:schemeClr val="tx1"/>
                </a:solidFill>
                <a:latin typeface="Arial" charset="0"/>
                <a:ea typeface="ＭＳ Ｐゴシック" charset="-128"/>
              </a:rPr>
              <a:t>How do we measure it?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2B074A9-ACC8-41E0-923D-64C923CF2184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37308" y="1276710"/>
            <a:ext cx="11012825" cy="4971691"/>
          </a:xfrm>
        </p:spPr>
        <p:txBody>
          <a:bodyPr/>
          <a:lstStyle/>
          <a:p>
            <a:pPr marL="0" indent="0" algn="ctr">
              <a:buNone/>
            </a:pPr>
            <a:r>
              <a:rPr lang="en-US" altLang="en-US" b="1" dirty="0">
                <a:latin typeface="Arial" charset="0"/>
                <a:ea typeface="ＭＳ Ｐゴシック" charset="-128"/>
              </a:rPr>
              <a:t>Toxicity</a:t>
            </a:r>
            <a:r>
              <a:rPr lang="en-US" altLang="en-US" dirty="0">
                <a:latin typeface="Arial" charset="0"/>
                <a:ea typeface="ＭＳ Ｐゴシック" charset="-128"/>
              </a:rPr>
              <a:t> </a:t>
            </a:r>
            <a:r>
              <a:rPr lang="en-US" altLang="en-US" dirty="0">
                <a:latin typeface="Arial" charset="0"/>
                <a:ea typeface="ＭＳ Ｐゴシック" charset="-128"/>
                <a:sym typeface="Wingdings" charset="2"/>
              </a:rPr>
              <a:t> the physical or psychological harm that a drug might present to the user</a:t>
            </a:r>
          </a:p>
          <a:p>
            <a:endParaRPr lang="en-US" b="1" dirty="0">
              <a:solidFill>
                <a:srgbClr val="625D9C"/>
              </a:solidFill>
            </a:endParaRPr>
          </a:p>
          <a:p>
            <a:r>
              <a:rPr lang="en-US" b="1" dirty="0">
                <a:solidFill>
                  <a:srgbClr val="625D9C"/>
                </a:solidFill>
              </a:rPr>
              <a:t>Dose-response curve</a:t>
            </a:r>
            <a:r>
              <a:rPr lang="en-US" dirty="0">
                <a:solidFill>
                  <a:schemeClr val="tx1"/>
                </a:solidFill>
              </a:rPr>
              <a:t> - </a:t>
            </a:r>
            <a:r>
              <a:rPr lang="en-US" dirty="0"/>
              <a:t>Graph depicting the relationship between the drug dose and the resulting drug effects.</a:t>
            </a:r>
          </a:p>
          <a:p>
            <a:pPr lvl="1"/>
            <a:r>
              <a:rPr lang="en-US" sz="1800" dirty="0"/>
              <a:t>Different dose-response curves can be created for different drug effects.</a:t>
            </a:r>
          </a:p>
          <a:p>
            <a:pPr marL="1278900" lvl="3" indent="-342900">
              <a:buFont typeface="Arial" panose="020B0604020202020204" pitchFamily="34" charset="0"/>
              <a:buChar char="•"/>
            </a:pPr>
            <a:r>
              <a:rPr lang="en-US" sz="1800" dirty="0"/>
              <a:t>Some response systems have higher thresholds.</a:t>
            </a:r>
          </a:p>
          <a:p>
            <a:pPr marL="1278900" lvl="3" indent="-342900">
              <a:buFont typeface="Arial" panose="020B0604020202020204" pitchFamily="34" charset="0"/>
              <a:buChar char="•"/>
            </a:pPr>
            <a:r>
              <a:rPr lang="en-US" sz="1800" dirty="0"/>
              <a:t>Some drugs have an all-or-none dose-response relationship.</a:t>
            </a:r>
          </a:p>
          <a:p>
            <a:pPr marL="1278900" lvl="3" indent="-34290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b="1" dirty="0">
                <a:solidFill>
                  <a:srgbClr val="625D9C"/>
                </a:solidFill>
              </a:rPr>
              <a:t>Threshold</a:t>
            </a:r>
            <a:r>
              <a:rPr lang="en-US" dirty="0">
                <a:solidFill>
                  <a:srgbClr val="625D9C"/>
                </a:solidFill>
              </a:rPr>
              <a:t> - </a:t>
            </a:r>
            <a:r>
              <a:rPr lang="en-US" dirty="0"/>
              <a:t>The lowest dose at which an effect is observed.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17668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CCCA2E5-914B-4F2F-AEF1-396FCC8CEA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630" y="579121"/>
            <a:ext cx="11277600" cy="678611"/>
          </a:xfrm>
        </p:spPr>
        <p:txBody>
          <a:bodyPr/>
          <a:lstStyle/>
          <a:p>
            <a:r>
              <a:rPr lang="en-IN" dirty="0">
                <a:solidFill>
                  <a:schemeClr val="tx1"/>
                </a:solidFill>
              </a:rPr>
              <a:t>Anatomy of a Dose-Response curve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2B074A9-ACC8-41E0-923D-64C923CF2184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83288" y="1276710"/>
            <a:ext cx="11051512" cy="4971691"/>
          </a:xfrm>
        </p:spPr>
        <p:txBody>
          <a:bodyPr/>
          <a:lstStyle/>
          <a:p>
            <a:r>
              <a:rPr lang="en-US" sz="2000" b="1" dirty="0"/>
              <a:t>Dose</a:t>
            </a:r>
          </a:p>
          <a:p>
            <a:pPr lvl="1"/>
            <a:r>
              <a:rPr lang="en-US" sz="1800" dirty="0"/>
              <a:t>Amount of drug, goes on X-axis</a:t>
            </a:r>
          </a:p>
          <a:p>
            <a:pPr lvl="1"/>
            <a:r>
              <a:rPr lang="en-US" sz="1800" dirty="0"/>
              <a:t>Usually metric weights, i.e., grams (g), milligrams (mg), micrograms (mcg or “µg”)</a:t>
            </a:r>
          </a:p>
          <a:p>
            <a:pPr lvl="2"/>
            <a:r>
              <a:rPr lang="en-US" dirty="0"/>
              <a:t>Often adjust for bodyweight (e.g., “mg/kg”), but not always</a:t>
            </a:r>
          </a:p>
          <a:p>
            <a:pPr lvl="3"/>
            <a:r>
              <a:rPr lang="en-US" sz="1800" dirty="0"/>
              <a:t>Or metric volumes, e.g., liters, milliliters, etc.</a:t>
            </a:r>
          </a:p>
          <a:p>
            <a:pPr lvl="3"/>
            <a:r>
              <a:rPr lang="en-US" sz="1800" dirty="0"/>
              <a:t>Sometimes imperial units, e.g., ounces, pounds, pints, etc.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61125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CCCA2E5-914B-4F2F-AEF1-396FCC8CEA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630" y="579121"/>
            <a:ext cx="11277600" cy="678611"/>
          </a:xfrm>
        </p:spPr>
        <p:txBody>
          <a:bodyPr/>
          <a:lstStyle/>
          <a:p>
            <a:r>
              <a:rPr lang="en-IN" dirty="0">
                <a:solidFill>
                  <a:schemeClr val="tx1"/>
                </a:solidFill>
              </a:rPr>
              <a:t>Anatomy of a Dose-Response curve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2B074A9-ACC8-41E0-923D-64C923CF2184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773723" y="1276710"/>
            <a:ext cx="10480432" cy="4971691"/>
          </a:xfrm>
        </p:spPr>
        <p:txBody>
          <a:bodyPr/>
          <a:lstStyle/>
          <a:p>
            <a:r>
              <a:rPr lang="en-US" sz="2000" b="1" dirty="0"/>
              <a:t>Response </a:t>
            </a:r>
            <a:r>
              <a:rPr lang="en-US" sz="2000" b="1" i="1" dirty="0"/>
              <a:t>or</a:t>
            </a:r>
            <a:r>
              <a:rPr lang="en-US" sz="2000" b="1" dirty="0"/>
              <a:t> Effect</a:t>
            </a:r>
          </a:p>
          <a:p>
            <a:pPr lvl="1"/>
            <a:r>
              <a:rPr lang="en-US" sz="1800" dirty="0"/>
              <a:t>Goes on Y-axis</a:t>
            </a:r>
          </a:p>
          <a:p>
            <a:pPr lvl="1"/>
            <a:r>
              <a:rPr lang="en-US" sz="1800" dirty="0"/>
              <a:t>Drugs have multiple different effects, so always make sure to specify which one you’re talking about</a:t>
            </a:r>
          </a:p>
          <a:p>
            <a:pPr lvl="3"/>
            <a:r>
              <a:rPr lang="en-US" sz="1600" dirty="0" err="1"/>
              <a:t>E.g</a:t>
            </a:r>
            <a:r>
              <a:rPr lang="en-US" sz="1600" dirty="0"/>
              <a:t>, analgesia, which could be operationally defined as latency to flick tail when under hot light</a:t>
            </a:r>
          </a:p>
          <a:p>
            <a:pPr lvl="1"/>
            <a:r>
              <a:rPr lang="en-US" sz="1800" dirty="0"/>
              <a:t>Response could be % of subjects showing some behavior</a:t>
            </a:r>
          </a:p>
          <a:p>
            <a:pPr lvl="1"/>
            <a:r>
              <a:rPr lang="en-US" sz="1800" dirty="0"/>
              <a:t>Or it could be the strength of a response measured</a:t>
            </a:r>
          </a:p>
          <a:p>
            <a:pPr lvl="3"/>
            <a:r>
              <a:rPr lang="en-US" sz="1600" dirty="0"/>
              <a:t>e.g., “how much do you like this drug on a scale of 1 to 7?”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1C77CB-264E-A136-37E0-D41A38123577}"/>
              </a:ext>
            </a:extLst>
          </p:cNvPr>
          <p:cNvSpPr txBox="1"/>
          <p:nvPr/>
        </p:nvSpPr>
        <p:spPr>
          <a:xfrm>
            <a:off x="4082143" y="1136693"/>
            <a:ext cx="44187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(…aka dose-effect curves)</a:t>
            </a:r>
          </a:p>
        </p:txBody>
      </p:sp>
    </p:spTree>
    <p:extLst>
      <p:ext uri="{BB962C8B-B14F-4D97-AF65-F5344CB8AC3E}">
        <p14:creationId xmlns:p14="http://schemas.microsoft.com/office/powerpoint/2010/main" val="41854335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D0EDE1-8821-4932-8672-6F5FF31903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567691"/>
            <a:ext cx="2834640" cy="3169919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Figure 5.2: 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Relationship between Alcohol Dose and Multiple Responses</a:t>
            </a:r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7" name="Picture Placeholder 6" descr="A graph shows the relationship between alcohol dose and multiple responses.">
            <a:extLst>
              <a:ext uri="{FF2B5EF4-FFF2-40B4-BE49-F238E27FC236}">
                <a16:creationId xmlns:a16="http://schemas.microsoft.com/office/drawing/2014/main" id="{90F5C498-2E89-4486-8614-EB86E20B4B78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5" r="195" b="-3251"/>
          <a:stretch/>
        </p:blipFill>
        <p:spPr>
          <a:xfrm>
            <a:off x="3505200" y="777240"/>
            <a:ext cx="8012430" cy="5927424"/>
          </a:xfrm>
        </p:spPr>
      </p:pic>
    </p:spTree>
    <p:extLst>
      <p:ext uri="{BB962C8B-B14F-4D97-AF65-F5344CB8AC3E}">
        <p14:creationId xmlns:p14="http://schemas.microsoft.com/office/powerpoint/2010/main" val="39002528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Title 1"/>
          <p:cNvSpPr>
            <a:spLocks noGrp="1"/>
          </p:cNvSpPr>
          <p:nvPr>
            <p:ph type="title"/>
          </p:nvPr>
        </p:nvSpPr>
        <p:spPr>
          <a:xfrm>
            <a:off x="572736" y="937233"/>
            <a:ext cx="8229600" cy="792162"/>
          </a:xfrm>
        </p:spPr>
        <p:txBody>
          <a:bodyPr>
            <a:normAutofit fontScale="90000"/>
          </a:bodyPr>
          <a:lstStyle/>
          <a:p>
            <a:r>
              <a:rPr lang="en-US" altLang="en-US" b="1" dirty="0"/>
              <a:t>Examples: Other Dose-Response Curves</a:t>
            </a:r>
          </a:p>
        </p:txBody>
      </p:sp>
      <p:pic>
        <p:nvPicPr>
          <p:cNvPr id="7173" name="Picture 2" descr="Image result for descending limb of dose-response curv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0919" y="2125428"/>
            <a:ext cx="4259952" cy="35128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4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7255" y="2791406"/>
            <a:ext cx="3125940" cy="27116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375010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 dirty="0"/>
              <a:t>What can we learn from dose-response curves?</a:t>
            </a:r>
          </a:p>
        </p:txBody>
      </p:sp>
      <p:sp>
        <p:nvSpPr>
          <p:cNvPr id="8195" name="Content Placeholder 2"/>
          <p:cNvSpPr>
            <a:spLocks noGrp="1"/>
          </p:cNvSpPr>
          <p:nvPr>
            <p:ph idx="1"/>
          </p:nvPr>
        </p:nvSpPr>
        <p:spPr>
          <a:xfrm>
            <a:off x="1071932" y="2278237"/>
            <a:ext cx="4022582" cy="3861305"/>
          </a:xfrm>
        </p:spPr>
        <p:txBody>
          <a:bodyPr/>
          <a:lstStyle/>
          <a:p>
            <a:r>
              <a:rPr lang="en-US" altLang="en-US" sz="2400" dirty="0"/>
              <a:t>Median effective dose (ED</a:t>
            </a:r>
            <a:r>
              <a:rPr lang="en-US" altLang="en-US" sz="2400" baseline="-25000" dirty="0"/>
              <a:t>50</a:t>
            </a:r>
            <a:r>
              <a:rPr lang="en-US" altLang="en-US" sz="2400" dirty="0"/>
              <a:t>)</a:t>
            </a:r>
          </a:p>
          <a:p>
            <a:r>
              <a:rPr lang="en-US" altLang="en-US" sz="2400" dirty="0"/>
              <a:t>Median lethal dose (LD</a:t>
            </a:r>
            <a:r>
              <a:rPr lang="en-US" altLang="en-US" sz="2400" baseline="-25000" dirty="0"/>
              <a:t>50</a:t>
            </a:r>
            <a:r>
              <a:rPr lang="en-US" altLang="en-US" sz="2400" dirty="0"/>
              <a:t>)</a:t>
            </a:r>
          </a:p>
          <a:p>
            <a:r>
              <a:rPr lang="en-US" altLang="en-US" sz="2400" dirty="0"/>
              <a:t>Therapeutic index</a:t>
            </a:r>
          </a:p>
          <a:p>
            <a:r>
              <a:rPr lang="en-US" altLang="en-US" sz="2400" dirty="0"/>
              <a:t>Margin of safety</a:t>
            </a:r>
          </a:p>
          <a:p>
            <a:r>
              <a:rPr lang="en-US" altLang="en-US" sz="2400" dirty="0"/>
              <a:t>Potency</a:t>
            </a:r>
          </a:p>
          <a:p>
            <a:r>
              <a:rPr lang="en-US" altLang="en-US" sz="2400" dirty="0"/>
              <a:t>Efficacy</a:t>
            </a:r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2805248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title" idx="4294967295"/>
          </p:nvPr>
        </p:nvSpPr>
        <p:spPr>
          <a:xfrm>
            <a:off x="608836" y="532563"/>
            <a:ext cx="10515600" cy="1175657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Effective dose</a:t>
            </a:r>
            <a:r>
              <a:rPr lang="en-US" dirty="0">
                <a:solidFill>
                  <a:schemeClr val="tx1"/>
                </a:solidFill>
              </a:rPr>
              <a:t>, or </a:t>
            </a:r>
            <a:r>
              <a:rPr lang="en-US" b="1" dirty="0">
                <a:solidFill>
                  <a:schemeClr val="tx1"/>
                </a:solidFill>
              </a:rPr>
              <a:t>ED</a:t>
            </a:r>
            <a:r>
              <a:rPr lang="en-US" dirty="0">
                <a:solidFill>
                  <a:schemeClr val="tx1"/>
                </a:solidFill>
              </a:rPr>
              <a:t>.</a:t>
            </a:r>
            <a:br>
              <a:rPr lang="en-US" dirty="0">
                <a:solidFill>
                  <a:schemeClr val="tx1"/>
                </a:solidFill>
              </a:rPr>
            </a:b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219" name="Content Placeholder 2"/>
          <p:cNvSpPr>
            <a:spLocks noGrp="1"/>
          </p:cNvSpPr>
          <p:nvPr>
            <p:ph idx="4294967295"/>
          </p:nvPr>
        </p:nvSpPr>
        <p:spPr>
          <a:xfrm>
            <a:off x="787957" y="2080009"/>
            <a:ext cx="5261149" cy="4010967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1"/>
                </a:solidFill>
              </a:rPr>
              <a:t>Dose of a drug that produces a meaningful </a:t>
            </a:r>
            <a:r>
              <a:rPr lang="en-US" b="1" dirty="0">
                <a:solidFill>
                  <a:schemeClr val="tx1"/>
                </a:solidFill>
              </a:rPr>
              <a:t>effect</a:t>
            </a:r>
            <a:r>
              <a:rPr lang="en-US" dirty="0">
                <a:solidFill>
                  <a:schemeClr val="tx1"/>
                </a:solidFill>
              </a:rPr>
              <a:t> in some percentage of test subjects. 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altLang="en-US" b="1" dirty="0">
                <a:solidFill>
                  <a:srgbClr val="FF0000"/>
                </a:solidFill>
              </a:rPr>
              <a:t>E D</a:t>
            </a:r>
            <a:r>
              <a:rPr lang="en-US" altLang="en-US" b="1" baseline="-25000" dirty="0">
                <a:solidFill>
                  <a:srgbClr val="FF0000"/>
                </a:solidFill>
              </a:rPr>
              <a:t>50</a:t>
            </a:r>
          </a:p>
          <a:p>
            <a:pPr lvl="1"/>
            <a:r>
              <a:rPr lang="en-US" altLang="en-US" dirty="0"/>
              <a:t>ED</a:t>
            </a:r>
            <a:r>
              <a:rPr lang="en-US" altLang="en-US" baseline="-25000" dirty="0"/>
              <a:t>50</a:t>
            </a:r>
            <a:r>
              <a:rPr lang="en-US" altLang="en-US" dirty="0"/>
              <a:t> is an amount (g, mg, ounces, ml, </a:t>
            </a:r>
            <a:r>
              <a:rPr lang="en-US" altLang="en-US" dirty="0" err="1"/>
              <a:t>etc</a:t>
            </a:r>
            <a:r>
              <a:rPr lang="en-US" altLang="en-US" dirty="0"/>
              <a:t>).</a:t>
            </a:r>
          </a:p>
          <a:p>
            <a:pPr lvl="1"/>
            <a:r>
              <a:rPr lang="en-US" altLang="en-US" dirty="0"/>
              <a:t>Amount that produces effect (i.e., “effective dose”) in half of subjects</a:t>
            </a:r>
          </a:p>
          <a:p>
            <a:pPr lvl="1"/>
            <a:r>
              <a:rPr lang="en-US" altLang="en-US" dirty="0"/>
              <a:t>Amount that produces a half maximal effect.</a:t>
            </a:r>
          </a:p>
          <a:p>
            <a:pPr lvl="1"/>
            <a:endParaRPr lang="en-US" altLang="en-US" dirty="0"/>
          </a:p>
          <a:p>
            <a:pPr lvl="1"/>
            <a:endParaRPr lang="en-US" altLang="en-US" dirty="0"/>
          </a:p>
          <a:p>
            <a:r>
              <a:rPr lang="en-US" altLang="en-US" dirty="0"/>
              <a:t>What is the ED</a:t>
            </a:r>
            <a:r>
              <a:rPr lang="en-US" altLang="en-US" baseline="-25000" dirty="0"/>
              <a:t>95 </a:t>
            </a:r>
            <a:r>
              <a:rPr lang="en-US" altLang="en-US" dirty="0"/>
              <a:t>for this example?</a:t>
            </a:r>
          </a:p>
          <a:p>
            <a:pPr lvl="1"/>
            <a:endParaRPr lang="en-US" altLang="en-US" baseline="-25000" dirty="0"/>
          </a:p>
        </p:txBody>
      </p:sp>
      <p:pic>
        <p:nvPicPr>
          <p:cNvPr id="4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1815" y="1744227"/>
            <a:ext cx="5034224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40723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TOC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19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ABEAB88-0D6A-47A5-A5DF-A5105712F2C5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752324" y="1526554"/>
            <a:ext cx="5159828" cy="4360415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Dose of a drug that has a lethal effect in some percentage of test subjects.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E21A23"/>
                </a:solidFill>
              </a:rPr>
              <a:t>L D</a:t>
            </a:r>
            <a:r>
              <a:rPr lang="en-US" b="1" baseline="-25000" dirty="0">
                <a:solidFill>
                  <a:srgbClr val="E21A23"/>
                </a:solidFill>
              </a:rPr>
              <a:t>50</a:t>
            </a:r>
            <a:r>
              <a:rPr lang="en-US" dirty="0"/>
              <a:t> is the lethal dose for half (50%) of the subjects</a:t>
            </a:r>
          </a:p>
          <a:p>
            <a:pPr marL="666900" lvl="1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Most drugs have an L D</a:t>
            </a:r>
            <a:r>
              <a:rPr lang="en-US" baseline="-25000" dirty="0"/>
              <a:t>1</a:t>
            </a:r>
            <a:r>
              <a:rPr lang="en-US" dirty="0"/>
              <a:t> well above the E D</a:t>
            </a:r>
            <a:r>
              <a:rPr lang="en-US" baseline="-25000" dirty="0"/>
              <a:t>95</a:t>
            </a:r>
            <a:r>
              <a:rPr lang="en-US" dirty="0"/>
              <a:t> level.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7392510-C292-7A64-25FD-69588182F580}"/>
              </a:ext>
            </a:extLst>
          </p:cNvPr>
          <p:cNvSpPr txBox="1">
            <a:spLocks/>
          </p:cNvSpPr>
          <p:nvPr/>
        </p:nvSpPr>
        <p:spPr>
          <a:xfrm>
            <a:off x="608836" y="532563"/>
            <a:ext cx="10515600" cy="11756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Lethal dose</a:t>
            </a:r>
            <a:r>
              <a:rPr lang="en-US" dirty="0">
                <a:solidFill>
                  <a:schemeClr val="tx1"/>
                </a:solidFill>
              </a:rPr>
              <a:t>, or </a:t>
            </a:r>
            <a:r>
              <a:rPr lang="en-US" b="1" dirty="0">
                <a:solidFill>
                  <a:schemeClr val="tx1"/>
                </a:solidFill>
              </a:rPr>
              <a:t>LD</a:t>
            </a:r>
            <a:r>
              <a:rPr lang="en-US" dirty="0">
                <a:solidFill>
                  <a:schemeClr val="tx1"/>
                </a:solidFill>
              </a:rPr>
              <a:t>.</a:t>
            </a:r>
            <a:br>
              <a:rPr lang="en-US" dirty="0">
                <a:solidFill>
                  <a:schemeClr val="tx1"/>
                </a:solidFill>
              </a:rPr>
            </a:b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7">
            <a:extLst>
              <a:ext uri="{FF2B5EF4-FFF2-40B4-BE49-F238E27FC236}">
                <a16:creationId xmlns:a16="http://schemas.microsoft.com/office/drawing/2014/main" id="{61F966EE-5193-010E-BDE1-DCEA6175D8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7724" y="1744227"/>
            <a:ext cx="5018315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CEBFEFD-BA2D-DA30-83F3-A67620BD3A9E}"/>
              </a:ext>
            </a:extLst>
          </p:cNvPr>
          <p:cNvSpPr txBox="1"/>
          <p:nvPr/>
        </p:nvSpPr>
        <p:spPr>
          <a:xfrm>
            <a:off x="7213601" y="6346825"/>
            <a:ext cx="44873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i="1" dirty="0"/>
              <a:t>(yes, this graph shows a very dangerous drug)</a:t>
            </a:r>
            <a:endParaRPr lang="en-US" altLang="en-US" i="1" baseline="-25000" dirty="0"/>
          </a:p>
        </p:txBody>
      </p:sp>
    </p:spTree>
    <p:extLst>
      <p:ext uri="{BB962C8B-B14F-4D97-AF65-F5344CB8AC3E}">
        <p14:creationId xmlns:p14="http://schemas.microsoft.com/office/powerpoint/2010/main" val="3976492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 b="1" dirty="0"/>
              <a:t>Median Lethal Dose</a:t>
            </a:r>
          </a:p>
        </p:txBody>
      </p:sp>
      <p:sp>
        <p:nvSpPr>
          <p:cNvPr id="10243" name="Content Placeholder 2"/>
          <p:cNvSpPr>
            <a:spLocks noGrp="1"/>
          </p:cNvSpPr>
          <p:nvPr>
            <p:ph idx="4294967295"/>
          </p:nvPr>
        </p:nvSpPr>
        <p:spPr>
          <a:xfrm>
            <a:off x="838200" y="1825624"/>
            <a:ext cx="5443330" cy="4648199"/>
          </a:xfrm>
        </p:spPr>
        <p:txBody>
          <a:bodyPr/>
          <a:lstStyle/>
          <a:p>
            <a:pPr marL="457200" lvl="1" indent="0">
              <a:buNone/>
            </a:pPr>
            <a:endParaRPr lang="en-US" altLang="en-US" dirty="0"/>
          </a:p>
          <a:p>
            <a:pPr lvl="1"/>
            <a:endParaRPr lang="en-US" altLang="en-US" dirty="0"/>
          </a:p>
          <a:p>
            <a:pPr lvl="1"/>
            <a:endParaRPr lang="en-US" altLang="en-US" baseline="-25000" dirty="0"/>
          </a:p>
          <a:p>
            <a:endParaRPr lang="en-US" altLang="en-US" dirty="0"/>
          </a:p>
        </p:txBody>
      </p:sp>
      <p:pic>
        <p:nvPicPr>
          <p:cNvPr id="4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3345" y="1584465"/>
            <a:ext cx="4800600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6687229-C304-3833-6D5F-152D1EDE851D}"/>
              </a:ext>
            </a:extLst>
          </p:cNvPr>
          <p:cNvSpPr txBox="1">
            <a:spLocks/>
          </p:cNvSpPr>
          <p:nvPr/>
        </p:nvSpPr>
        <p:spPr>
          <a:xfrm>
            <a:off x="608836" y="532563"/>
            <a:ext cx="10515600" cy="11756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Therapeutic Index</a:t>
            </a:r>
            <a:r>
              <a:rPr lang="en-US" dirty="0">
                <a:solidFill>
                  <a:schemeClr val="tx1"/>
                </a:solidFill>
              </a:rPr>
              <a:t>, or </a:t>
            </a:r>
            <a:r>
              <a:rPr lang="en-US" b="1" dirty="0" err="1">
                <a:solidFill>
                  <a:schemeClr val="tx1"/>
                </a:solidFill>
              </a:rPr>
              <a:t>tI</a:t>
            </a:r>
            <a:r>
              <a:rPr lang="en-US" dirty="0">
                <a:solidFill>
                  <a:schemeClr val="tx1"/>
                </a:solidFill>
              </a:rPr>
              <a:t>.</a:t>
            </a:r>
            <a:br>
              <a:rPr lang="en-US" dirty="0">
                <a:solidFill>
                  <a:schemeClr val="tx1"/>
                </a:solidFill>
              </a:rPr>
            </a:b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51D5FB-888D-33CA-9D4A-3ED79500C9A9}"/>
              </a:ext>
            </a:extLst>
          </p:cNvPr>
          <p:cNvSpPr txBox="1">
            <a:spLocks/>
          </p:cNvSpPr>
          <p:nvPr/>
        </p:nvSpPr>
        <p:spPr>
          <a:xfrm>
            <a:off x="631434" y="1984310"/>
            <a:ext cx="5256900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b="1" dirty="0">
                <a:solidFill>
                  <a:srgbClr val="0070C0"/>
                </a:solidFill>
              </a:rPr>
              <a:t>Therapeutic Index  </a:t>
            </a:r>
            <a:r>
              <a:rPr lang="en-US" altLang="en-US" dirty="0"/>
              <a:t>= </a:t>
            </a:r>
            <a:r>
              <a:rPr lang="en-US" altLang="en-US" b="1" dirty="0"/>
              <a:t>LD</a:t>
            </a:r>
            <a:r>
              <a:rPr lang="en-US" altLang="en-US" b="1" baseline="-25000" dirty="0"/>
              <a:t>50</a:t>
            </a:r>
            <a:r>
              <a:rPr lang="en-US" altLang="en-US" b="1" dirty="0"/>
              <a:t>/ED</a:t>
            </a:r>
            <a:r>
              <a:rPr lang="en-US" altLang="en-US" b="1" baseline="-25000" dirty="0"/>
              <a:t>50</a:t>
            </a:r>
          </a:p>
          <a:p>
            <a:pPr lvl="1"/>
            <a:r>
              <a:rPr lang="en-US" altLang="en-US" dirty="0"/>
              <a:t>So, this is one </a:t>
            </a:r>
            <a:r>
              <a:rPr lang="en-US" altLang="en-US" u="sng" dirty="0"/>
              <a:t>amount</a:t>
            </a:r>
            <a:r>
              <a:rPr lang="en-US" altLang="en-US" dirty="0"/>
              <a:t> divided by another </a:t>
            </a:r>
            <a:r>
              <a:rPr lang="en-US" altLang="en-US" u="sng" dirty="0"/>
              <a:t>amount</a:t>
            </a:r>
          </a:p>
          <a:p>
            <a:pPr lvl="1"/>
            <a:r>
              <a:rPr lang="en-US" dirty="0"/>
              <a:t>Should always be greater than one.</a:t>
            </a:r>
          </a:p>
        </p:txBody>
      </p:sp>
    </p:spTree>
    <p:extLst>
      <p:ext uri="{BB962C8B-B14F-4D97-AF65-F5344CB8AC3E}">
        <p14:creationId xmlns:p14="http://schemas.microsoft.com/office/powerpoint/2010/main" val="2490230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TOC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70A888B-959C-454E-84CA-598315EF6A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79121"/>
            <a:ext cx="11277600" cy="678611"/>
          </a:xfrm>
        </p:spPr>
        <p:txBody>
          <a:bodyPr/>
          <a:lstStyle/>
          <a:p>
            <a:pPr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chemeClr val="tx1"/>
                </a:solidFill>
              </a:rPr>
              <a:t>Behavioral Pharmacology Basics</a:t>
            </a:r>
            <a:endParaRPr lang="en-US" altLang="en-US" sz="2400" dirty="0">
              <a:solidFill>
                <a:schemeClr val="tx1"/>
              </a:solidFill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98C9BB1-FCE1-4F55-9FDF-FF387F22811D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765810" y="1276710"/>
            <a:ext cx="10968990" cy="4971691"/>
          </a:xfrm>
        </p:spPr>
        <p:txBody>
          <a:bodyPr>
            <a:normAutofit/>
          </a:bodyPr>
          <a:lstStyle/>
          <a:p>
            <a:r>
              <a:rPr lang="en-US" altLang="en-US" sz="2000"/>
              <a:t>How do behavioral pharmacologists classify drugs?</a:t>
            </a:r>
          </a:p>
          <a:p>
            <a:pPr lvl="1"/>
            <a:r>
              <a:rPr lang="en-US" altLang="en-US" sz="2000"/>
              <a:t>By their behavioral effects </a:t>
            </a:r>
          </a:p>
          <a:p>
            <a:pPr lvl="1"/>
            <a:r>
              <a:rPr lang="en-US" altLang="en-US" sz="2000"/>
              <a:t>By their effects on the brain</a:t>
            </a:r>
          </a:p>
          <a:p>
            <a:pPr lvl="1"/>
            <a:r>
              <a:rPr lang="en-US" altLang="en-US" sz="2000"/>
              <a:t>By their chemical composition</a:t>
            </a:r>
            <a:endParaRPr lang="en-US" altLang="en-US" sz="2000" dirty="0"/>
          </a:p>
        </p:txBody>
      </p:sp>
      <p:pic>
        <p:nvPicPr>
          <p:cNvPr id="1026" name="Picture 2" descr="About Behaviorism by B.F. Skinner, Paperback | Barnes &amp; Noble®">
            <a:extLst>
              <a:ext uri="{FF2B5EF4-FFF2-40B4-BE49-F238E27FC236}">
                <a16:creationId xmlns:a16="http://schemas.microsoft.com/office/drawing/2014/main" id="{0F4CBACB-28F2-38EB-0AD8-59439EE94E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0808" y="26328"/>
            <a:ext cx="41608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17327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 b="1" dirty="0"/>
              <a:t>Margin of Safety</a:t>
            </a:r>
          </a:p>
        </p:txBody>
      </p:sp>
      <p:sp>
        <p:nvSpPr>
          <p:cNvPr id="14339" name="Content Placeholder 2"/>
          <p:cNvSpPr>
            <a:spLocks noGrp="1"/>
          </p:cNvSpPr>
          <p:nvPr>
            <p:ph idx="4294967295"/>
          </p:nvPr>
        </p:nvSpPr>
        <p:spPr>
          <a:xfrm>
            <a:off x="581193" y="2336003"/>
            <a:ext cx="4921250" cy="3522794"/>
          </a:xfrm>
        </p:spPr>
        <p:txBody>
          <a:bodyPr/>
          <a:lstStyle/>
          <a:p>
            <a:r>
              <a:rPr lang="en-US" b="1" dirty="0">
                <a:solidFill>
                  <a:srgbClr val="0070C0"/>
                </a:solidFill>
              </a:rPr>
              <a:t>Safety margin</a:t>
            </a:r>
            <a:r>
              <a:rPr lang="en-US" dirty="0">
                <a:solidFill>
                  <a:srgbClr val="0070C0"/>
                </a:solidFill>
              </a:rPr>
              <a:t>.</a:t>
            </a:r>
          </a:p>
          <a:p>
            <a:pPr lvl="1"/>
            <a:r>
              <a:rPr lang="en-US" altLang="en-US" sz="1800" dirty="0"/>
              <a:t>dose producing unacceptable toxic minus dose that is effective in most people</a:t>
            </a:r>
          </a:p>
          <a:p>
            <a:endParaRPr lang="en-US" altLang="en-US" baseline="-25000" dirty="0"/>
          </a:p>
          <a:p>
            <a:endParaRPr lang="en-US" altLang="en-US" baseline="-25000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1A01EC-2306-C3BE-50DD-EE3893F279B2}"/>
              </a:ext>
            </a:extLst>
          </p:cNvPr>
          <p:cNvSpPr txBox="1">
            <a:spLocks/>
          </p:cNvSpPr>
          <p:nvPr/>
        </p:nvSpPr>
        <p:spPr>
          <a:xfrm>
            <a:off x="608836" y="532563"/>
            <a:ext cx="10515600" cy="11756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Margin of Safety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" name="Picture 2" descr="Image result for dose-response curve">
            <a:extLst>
              <a:ext uri="{FF2B5EF4-FFF2-40B4-BE49-F238E27FC236}">
                <a16:creationId xmlns:a16="http://schemas.microsoft.com/office/drawing/2014/main" id="{9DB8A660-822C-1D70-8FF1-68AAFC3575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3127" y="1767541"/>
            <a:ext cx="6410945" cy="48251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799320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 b="1" dirty="0"/>
              <a:t>Potency vs. Effectiveness</a:t>
            </a:r>
          </a:p>
        </p:txBody>
      </p:sp>
      <p:sp>
        <p:nvSpPr>
          <p:cNvPr id="20483" name="Content Placeholder 2"/>
          <p:cNvSpPr>
            <a:spLocks noGrp="1"/>
          </p:cNvSpPr>
          <p:nvPr>
            <p:ph idx="4294967295"/>
          </p:nvPr>
        </p:nvSpPr>
        <p:spPr>
          <a:xfrm>
            <a:off x="773722" y="2336003"/>
            <a:ext cx="10837085" cy="3522794"/>
          </a:xfrm>
        </p:spPr>
        <p:txBody>
          <a:bodyPr/>
          <a:lstStyle/>
          <a:p>
            <a:endParaRPr lang="en-US" altLang="en-US" sz="2000" u="sng" dirty="0">
              <a:solidFill>
                <a:srgbClr val="0070C0"/>
              </a:solidFill>
            </a:endParaRPr>
          </a:p>
          <a:p>
            <a:r>
              <a:rPr lang="en-US" altLang="en-US" sz="2000" b="1" dirty="0">
                <a:solidFill>
                  <a:srgbClr val="7030A0"/>
                </a:solidFill>
              </a:rPr>
              <a:t>Effectiveness (or “Efficacy”): </a:t>
            </a:r>
            <a:r>
              <a:rPr lang="en-US" altLang="en-US" sz="2000" b="1" dirty="0"/>
              <a:t>Maximum</a:t>
            </a:r>
            <a:r>
              <a:rPr lang="en-US" altLang="en-US" sz="2000" dirty="0"/>
              <a:t> effect a drug can have at any dose</a:t>
            </a:r>
          </a:p>
          <a:p>
            <a:pPr lvl="1">
              <a:spcBef>
                <a:spcPct val="0"/>
              </a:spcBef>
            </a:pPr>
            <a:r>
              <a:rPr lang="en-US" altLang="en-US" sz="1800" dirty="0"/>
              <a:t>an inherent characteristic of the drug. </a:t>
            </a:r>
            <a:endParaRPr lang="en-US" altLang="en-US" sz="2800" dirty="0"/>
          </a:p>
          <a:p>
            <a:endParaRPr lang="en-US" altLang="en-US" dirty="0"/>
          </a:p>
          <a:p>
            <a:r>
              <a:rPr lang="en-US" altLang="en-US" sz="2000" b="1" dirty="0">
                <a:solidFill>
                  <a:srgbClr val="7030A0"/>
                </a:solidFill>
              </a:rPr>
              <a:t>Potency:  </a:t>
            </a:r>
            <a:r>
              <a:rPr lang="en-US" altLang="en-US" sz="2000" dirty="0"/>
              <a:t>the </a:t>
            </a:r>
            <a:r>
              <a:rPr lang="en-US" altLang="en-US" sz="2000" b="1" dirty="0"/>
              <a:t>amount</a:t>
            </a:r>
            <a:r>
              <a:rPr lang="en-US" altLang="en-US" sz="2000" dirty="0"/>
              <a:t> of drug required to </a:t>
            </a:r>
            <a:r>
              <a:rPr lang="en-US" altLang="en-US" sz="2000" b="1" dirty="0"/>
              <a:t>produce</a:t>
            </a:r>
            <a:r>
              <a:rPr lang="en-US" altLang="en-US" sz="2000" dirty="0"/>
              <a:t> an effect.</a:t>
            </a:r>
          </a:p>
          <a:p>
            <a:pPr lvl="1"/>
            <a:r>
              <a:rPr lang="en-US" altLang="en-US" sz="1800" dirty="0"/>
              <a:t>Codeine &lt; morphine &lt; heroin &lt; fentanyl</a:t>
            </a:r>
          </a:p>
          <a:p>
            <a:pPr marL="0" indent="0">
              <a:buNone/>
            </a:pPr>
            <a:endParaRPr lang="en-US" altLang="en-US" dirty="0"/>
          </a:p>
          <a:p>
            <a:endParaRPr lang="en-US" alt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524CF4-27BE-6F5E-A9E2-6532B3F6C230}"/>
              </a:ext>
            </a:extLst>
          </p:cNvPr>
          <p:cNvSpPr txBox="1">
            <a:spLocks/>
          </p:cNvSpPr>
          <p:nvPr/>
        </p:nvSpPr>
        <p:spPr>
          <a:xfrm>
            <a:off x="608836" y="532563"/>
            <a:ext cx="10515600" cy="11756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Potency and effectiveness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86449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091659-9E6D-3BB0-A30F-9A8B4A17A47E}"/>
              </a:ext>
            </a:extLst>
          </p:cNvPr>
          <p:cNvSpPr txBox="1">
            <a:spLocks/>
          </p:cNvSpPr>
          <p:nvPr/>
        </p:nvSpPr>
        <p:spPr>
          <a:xfrm>
            <a:off x="450444" y="636259"/>
            <a:ext cx="10515600" cy="935035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en-US" b="1" dirty="0">
                <a:solidFill>
                  <a:schemeClr val="bg2">
                    <a:lumMod val="25000"/>
                  </a:schemeClr>
                </a:solidFill>
              </a:rPr>
              <a:t>Let’s look at this for some stimulants…</a:t>
            </a:r>
          </a:p>
        </p:txBody>
      </p:sp>
      <p:pic>
        <p:nvPicPr>
          <p:cNvPr id="1026" name="Picture 2" descr="From-Julien-s-Primer-of-Drug-Action-text-book-I-do-not-own-this-image-Dose-response-curve">
            <a:extLst>
              <a:ext uri="{FF2B5EF4-FFF2-40B4-BE49-F238E27FC236}">
                <a16:creationId xmlns:a16="http://schemas.microsoft.com/office/drawing/2014/main" id="{39393994-5435-3E7E-D6CB-95C503E711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5383" y="1417914"/>
            <a:ext cx="9181234" cy="5287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54687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1" y="1905000"/>
            <a:ext cx="5362575" cy="3733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5" name="TextBox 4"/>
          <p:cNvSpPr txBox="1">
            <a:spLocks noChangeArrowheads="1"/>
          </p:cNvSpPr>
          <p:nvPr/>
        </p:nvSpPr>
        <p:spPr bwMode="auto">
          <a:xfrm>
            <a:off x="7391401" y="3962400"/>
            <a:ext cx="1247775" cy="36988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 dirty="0">
                <a:latin typeface="Arial" panose="020B0604020202020204" pitchFamily="34" charset="0"/>
              </a:rPr>
              <a:t>Codeine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826D5F7-B60D-43B6-B6A5-E13ED62D2F32}"/>
              </a:ext>
            </a:extLst>
          </p:cNvPr>
          <p:cNvSpPr/>
          <p:nvPr/>
        </p:nvSpPr>
        <p:spPr>
          <a:xfrm>
            <a:off x="3276601" y="2834640"/>
            <a:ext cx="487679" cy="14976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8EAECCD-F54E-9010-9E98-537F63CC0FC1}"/>
              </a:ext>
            </a:extLst>
          </p:cNvPr>
          <p:cNvSpPr/>
          <p:nvPr/>
        </p:nvSpPr>
        <p:spPr>
          <a:xfrm>
            <a:off x="4079631" y="4943789"/>
            <a:ext cx="4260501" cy="5526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962F7E-3800-CD6A-00E5-FE75C59C086E}"/>
              </a:ext>
            </a:extLst>
          </p:cNvPr>
          <p:cNvSpPr txBox="1"/>
          <p:nvPr/>
        </p:nvSpPr>
        <p:spPr>
          <a:xfrm>
            <a:off x="9637005" y="6309777"/>
            <a:ext cx="25549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1800" dirty="0"/>
              <a:t>(remember to plot ED</a:t>
            </a:r>
            <a:r>
              <a:rPr lang="en-US" altLang="en-US" sz="1800" baseline="-25000" dirty="0"/>
              <a:t>50</a:t>
            </a:r>
            <a:r>
              <a:rPr lang="en-US" altLang="en-US" sz="1800" dirty="0"/>
              <a:t>)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744FBE-9242-9B8B-9004-C4FFD3259E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7747" y="3039070"/>
            <a:ext cx="1672253" cy="923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 b="1" dirty="0">
                <a:latin typeface="Arial" panose="020B0604020202020204" pitchFamily="34" charset="0"/>
              </a:rPr>
              <a:t>% of subjects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 b="1" dirty="0">
                <a:latin typeface="Arial" panose="020B0604020202020204" pitchFamily="34" charset="0"/>
              </a:rPr>
              <a:t>obtaining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 b="1" dirty="0">
                <a:latin typeface="Arial" panose="020B0604020202020204" pitchFamily="34" charset="0"/>
              </a:rPr>
              <a:t>pain relief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2A263A-8052-AB27-D7AD-F191B49B429A}"/>
              </a:ext>
            </a:extLst>
          </p:cNvPr>
          <p:cNvSpPr txBox="1"/>
          <p:nvPr/>
        </p:nvSpPr>
        <p:spPr>
          <a:xfrm>
            <a:off x="-346364" y="793849"/>
            <a:ext cx="103216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2"/>
            <a:r>
              <a:rPr lang="en-US" altLang="en-US" sz="1800" b="1" dirty="0"/>
              <a:t>What might a dose-response curve representing codeine and morphine look like? </a:t>
            </a:r>
            <a:br>
              <a:rPr lang="en-US" altLang="en-US" sz="1800" b="1" dirty="0"/>
            </a:br>
            <a:r>
              <a:rPr lang="en-US" altLang="en-US" sz="1800" b="1" dirty="0"/>
              <a:t>Presume Codeine’s ED</a:t>
            </a:r>
            <a:r>
              <a:rPr lang="en-US" altLang="en-US" sz="1800" b="1" baseline="-25000" dirty="0"/>
              <a:t>50</a:t>
            </a:r>
            <a:r>
              <a:rPr lang="en-US" altLang="en-US" sz="1800" b="1" dirty="0"/>
              <a:t> =100mg and morphine is ~6x more potent</a:t>
            </a:r>
          </a:p>
        </p:txBody>
      </p:sp>
    </p:spTree>
    <p:extLst>
      <p:ext uri="{BB962C8B-B14F-4D97-AF65-F5344CB8AC3E}">
        <p14:creationId xmlns:p14="http://schemas.microsoft.com/office/powerpoint/2010/main" val="20550045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/>
          <p:cNvSpPr>
            <a:spLocks noGrp="1"/>
          </p:cNvSpPr>
          <p:nvPr>
            <p:ph type="title"/>
          </p:nvPr>
        </p:nvSpPr>
        <p:spPr>
          <a:xfrm>
            <a:off x="549596" y="801512"/>
            <a:ext cx="10515600" cy="935035"/>
          </a:xfrm>
        </p:spPr>
        <p:txBody>
          <a:bodyPr/>
          <a:lstStyle/>
          <a:p>
            <a:r>
              <a:rPr lang="en-US" altLang="en-US" b="1" dirty="0"/>
              <a:t>Potency</a:t>
            </a:r>
            <a:r>
              <a:rPr lang="en-US" altLang="en-US" dirty="0"/>
              <a:t>  vs.  </a:t>
            </a:r>
            <a:r>
              <a:rPr lang="en-US" altLang="en-US" b="1" dirty="0"/>
              <a:t>Effectiveness</a:t>
            </a:r>
          </a:p>
        </p:txBody>
      </p:sp>
      <p:sp>
        <p:nvSpPr>
          <p:cNvPr id="22531" name="Content Placeholder 2"/>
          <p:cNvSpPr>
            <a:spLocks noGrp="1"/>
          </p:cNvSpPr>
          <p:nvPr>
            <p:ph idx="1"/>
          </p:nvPr>
        </p:nvSpPr>
        <p:spPr>
          <a:xfrm>
            <a:off x="622653" y="1907823"/>
            <a:ext cx="8229600" cy="770054"/>
          </a:xfrm>
        </p:spPr>
        <p:txBody>
          <a:bodyPr>
            <a:normAutofit fontScale="92500" lnSpcReduction="10000"/>
          </a:bodyPr>
          <a:lstStyle/>
          <a:p>
            <a:endParaRPr lang="en-US" altLang="en-US" dirty="0"/>
          </a:p>
          <a:p>
            <a:pPr lvl="1"/>
            <a:r>
              <a:rPr lang="en-US" altLang="en-US" sz="1800" b="1" dirty="0">
                <a:solidFill>
                  <a:srgbClr val="C00000"/>
                </a:solidFill>
              </a:rPr>
              <a:t>Be careful </a:t>
            </a:r>
            <a:r>
              <a:rPr lang="en-US" altLang="en-US" sz="1800" b="1" dirty="0"/>
              <a:t>- People confuse this often</a:t>
            </a:r>
          </a:p>
          <a:p>
            <a:pPr lvl="1"/>
            <a:endParaRPr lang="en-US" altLang="en-US" dirty="0"/>
          </a:p>
        </p:txBody>
      </p:sp>
      <p:pic>
        <p:nvPicPr>
          <p:cNvPr id="22532" name="Picture 1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39" y="2533801"/>
            <a:ext cx="8229599" cy="37450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143BE33-A0DE-47A2-AEF3-3B6F51725EDF}"/>
              </a:ext>
            </a:extLst>
          </p:cNvPr>
          <p:cNvSpPr txBox="1"/>
          <p:nvPr/>
        </p:nvSpPr>
        <p:spPr>
          <a:xfrm>
            <a:off x="2076097" y="6211669"/>
            <a:ext cx="31732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These drugs differ in potency, but </a:t>
            </a:r>
            <a:r>
              <a:rPr lang="en-US" b="1" dirty="0"/>
              <a:t>have same effectiveness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59F895-9EDF-44E4-B2F1-4920E2AAD6D1}"/>
              </a:ext>
            </a:extLst>
          </p:cNvPr>
          <p:cNvSpPr txBox="1"/>
          <p:nvPr/>
        </p:nvSpPr>
        <p:spPr>
          <a:xfrm>
            <a:off x="6717057" y="6195796"/>
            <a:ext cx="37833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These drugs have the </a:t>
            </a:r>
            <a:r>
              <a:rPr lang="en-US" b="1" dirty="0"/>
              <a:t>same potency</a:t>
            </a:r>
            <a:r>
              <a:rPr lang="en-US" dirty="0"/>
              <a:t>, but differ in effectiveness</a:t>
            </a:r>
          </a:p>
        </p:txBody>
      </p:sp>
    </p:spTree>
    <p:extLst>
      <p:ext uri="{BB962C8B-B14F-4D97-AF65-F5344CB8AC3E}">
        <p14:creationId xmlns:p14="http://schemas.microsoft.com/office/powerpoint/2010/main" val="23606807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 b="1" dirty="0"/>
              <a:t>Pharmacokinetics</a:t>
            </a:r>
            <a:endParaRPr lang="en-US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401559"/>
            <a:ext cx="11029615" cy="3678303"/>
          </a:xfrm>
        </p:spPr>
        <p:txBody>
          <a:bodyPr>
            <a:noAutofit/>
          </a:bodyPr>
          <a:lstStyle/>
          <a:p>
            <a:r>
              <a:rPr lang="en-US" sz="2000" dirty="0"/>
              <a:t>How the body handles/interacts with drugs</a:t>
            </a:r>
          </a:p>
          <a:p>
            <a:endParaRPr lang="en-US" sz="2000" dirty="0"/>
          </a:p>
          <a:p>
            <a:r>
              <a:rPr lang="en-US" sz="2000" dirty="0"/>
              <a:t>The </a:t>
            </a:r>
            <a:r>
              <a:rPr lang="en-US" sz="2000" dirty="0">
                <a:solidFill>
                  <a:srgbClr val="7030A0"/>
                </a:solidFill>
              </a:rPr>
              <a:t>time course </a:t>
            </a:r>
            <a:r>
              <a:rPr lang="en-US" sz="2000" dirty="0"/>
              <a:t>of a drug’s effect depends on </a:t>
            </a:r>
            <a:r>
              <a:rPr lang="en-US" altLang="en-US" sz="2000" dirty="0"/>
              <a:t>3 major factors:</a:t>
            </a:r>
          </a:p>
          <a:p>
            <a:pPr marL="594000" lvl="2" indent="0">
              <a:buNone/>
            </a:pPr>
            <a:r>
              <a:rPr lang="en-US" altLang="en-US" sz="2000" b="1" dirty="0"/>
              <a:t>1) Absorption</a:t>
            </a:r>
            <a:r>
              <a:rPr lang="en-US" altLang="en-US" sz="2000" dirty="0"/>
              <a:t> (how to get drug into </a:t>
            </a:r>
            <a:r>
              <a:rPr lang="en-US" altLang="en-US" sz="2000" dirty="0">
                <a:solidFill>
                  <a:schemeClr val="tx1"/>
                </a:solidFill>
              </a:rPr>
              <a:t>blood</a:t>
            </a:r>
            <a:r>
              <a:rPr lang="en-US" altLang="en-US" sz="2000" dirty="0"/>
              <a:t>)</a:t>
            </a:r>
          </a:p>
          <a:p>
            <a:pPr lvl="3"/>
            <a:r>
              <a:rPr lang="en-US" altLang="en-US" sz="2000" dirty="0"/>
              <a:t>Routes of administration</a:t>
            </a:r>
          </a:p>
          <a:p>
            <a:pPr marL="594000" lvl="2" indent="0">
              <a:buNone/>
            </a:pPr>
            <a:r>
              <a:rPr lang="en-US" altLang="en-US" sz="2000" b="1" dirty="0"/>
              <a:t>2) Distribution</a:t>
            </a:r>
            <a:r>
              <a:rPr lang="en-US" altLang="en-US" sz="2000" dirty="0"/>
              <a:t> (of drug around body)</a:t>
            </a:r>
          </a:p>
          <a:p>
            <a:pPr marL="594000" lvl="2" indent="0">
              <a:buNone/>
            </a:pPr>
            <a:r>
              <a:rPr lang="en-US" altLang="en-US" sz="2000" b="1" dirty="0"/>
              <a:t>3) Metabolism</a:t>
            </a:r>
            <a:r>
              <a:rPr lang="en-US" altLang="en-US" sz="2000" dirty="0"/>
              <a:t> (or </a:t>
            </a:r>
            <a:r>
              <a:rPr lang="en-US" altLang="en-US" sz="2000" b="1" dirty="0"/>
              <a:t>Elimination</a:t>
            </a:r>
            <a:r>
              <a:rPr lang="en-US" altLang="en-US" sz="2000" dirty="0"/>
              <a:t>)</a:t>
            </a:r>
          </a:p>
          <a:p>
            <a:pPr lvl="2"/>
            <a:endParaRPr lang="en-US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803001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814550-9D6C-4745-89DE-E72C04099B4E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36620" y="2863779"/>
            <a:ext cx="11277600" cy="318532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200" dirty="0"/>
              <a:t>ABSORPTION</a:t>
            </a:r>
          </a:p>
          <a:p>
            <a:pPr marL="0" indent="0" algn="ctr">
              <a:buNone/>
            </a:pPr>
            <a:endParaRPr lang="en-US" sz="3200" dirty="0"/>
          </a:p>
          <a:p>
            <a:pPr marL="0" indent="0" algn="ctr">
              <a:buNone/>
            </a:pPr>
            <a:endParaRPr lang="en-US" sz="3200" dirty="0"/>
          </a:p>
          <a:p>
            <a:pPr marL="0" indent="0" algn="ctr">
              <a:buNone/>
            </a:pPr>
            <a:r>
              <a:rPr lang="en-US" sz="2400" dirty="0"/>
              <a:t>/ ADMINISTRATION</a:t>
            </a:r>
          </a:p>
        </p:txBody>
      </p:sp>
    </p:spTree>
    <p:extLst>
      <p:ext uri="{BB962C8B-B14F-4D97-AF65-F5344CB8AC3E}">
        <p14:creationId xmlns:p14="http://schemas.microsoft.com/office/powerpoint/2010/main" val="13432720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EEF306-263E-4E33-A349-A6E5732D3D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216" y="569205"/>
            <a:ext cx="11277600" cy="678611"/>
          </a:xfrm>
        </p:spPr>
        <p:txBody>
          <a:bodyPr/>
          <a:lstStyle/>
          <a:p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Absorption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0EC7BC-63BE-57D6-3F1E-48C1720DAF9F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89402" y="1345146"/>
            <a:ext cx="11277600" cy="1651441"/>
          </a:xfrm>
        </p:spPr>
        <p:txBody>
          <a:bodyPr/>
          <a:lstStyle/>
          <a:p>
            <a:r>
              <a:rPr lang="en-US" altLang="en-US" b="1" dirty="0"/>
              <a:t>Lipid solubility </a:t>
            </a:r>
            <a:r>
              <a:rPr lang="en-US" altLang="en-US" dirty="0"/>
              <a:t>(</a:t>
            </a:r>
            <a:r>
              <a:rPr lang="en-US" dirty="0"/>
              <a:t>extent to which a psychoactive drug dissolves in oils and fats) </a:t>
            </a:r>
            <a:r>
              <a:rPr lang="en-US" altLang="en-US" dirty="0"/>
              <a:t>important at each stage:</a:t>
            </a:r>
          </a:p>
          <a:p>
            <a:pPr lvl="2"/>
            <a:r>
              <a:rPr lang="en-US" altLang="en-US" sz="1800" dirty="0"/>
              <a:t>To get </a:t>
            </a:r>
            <a:r>
              <a:rPr lang="en-US" altLang="en-US" sz="1800" u="sng" dirty="0"/>
              <a:t>into</a:t>
            </a:r>
            <a:r>
              <a:rPr lang="en-US" altLang="en-US" sz="1800" dirty="0"/>
              <a:t> capillaries in body, </a:t>
            </a:r>
          </a:p>
          <a:p>
            <a:pPr lvl="2"/>
            <a:r>
              <a:rPr lang="en-US" altLang="en-US" sz="1800" dirty="0"/>
              <a:t>To get </a:t>
            </a:r>
            <a:r>
              <a:rPr lang="en-US" altLang="en-US" sz="1800" u="sng" dirty="0"/>
              <a:t>out of</a:t>
            </a:r>
            <a:r>
              <a:rPr lang="en-US" altLang="en-US" sz="1800" dirty="0"/>
              <a:t> capillaries in the brain so that drug can act on neurons</a:t>
            </a:r>
          </a:p>
          <a:p>
            <a:endParaRPr lang="en-US" dirty="0"/>
          </a:p>
        </p:txBody>
      </p:sp>
      <p:pic>
        <p:nvPicPr>
          <p:cNvPr id="4" name="Picture 2" descr="Image result for fluid mosaic model">
            <a:extLst>
              <a:ext uri="{FF2B5EF4-FFF2-40B4-BE49-F238E27FC236}">
                <a16:creationId xmlns:a16="http://schemas.microsoft.com/office/drawing/2014/main" id="{AADAD994-975A-370A-CEAF-BA605C8692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2519" y="2777329"/>
            <a:ext cx="6797101" cy="3970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71984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6D32E1A-FBA5-4C1C-9808-AED0346297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5770" y="567691"/>
            <a:ext cx="11277600" cy="678611"/>
          </a:xfrm>
        </p:spPr>
        <p:txBody>
          <a:bodyPr/>
          <a:lstStyle/>
          <a:p>
            <a:r>
              <a:rPr lang="en-IN" dirty="0">
                <a:solidFill>
                  <a:schemeClr val="tx1"/>
                </a:solidFill>
              </a:rPr>
              <a:t>Routes of Administration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4D01CE8-A19F-445E-AD00-6A774947B12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23480" y="1306513"/>
            <a:ext cx="5667271" cy="4860022"/>
          </a:xfrm>
        </p:spPr>
        <p:txBody>
          <a:bodyPr/>
          <a:lstStyle/>
          <a:p>
            <a:pPr marL="0" indent="0">
              <a:buNone/>
            </a:pPr>
            <a:r>
              <a:rPr lang="en-US" altLang="en-US" b="1" dirty="0"/>
              <a:t>Administration route is a critical factor in how quickly a drug is absorbed.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dirty="0"/>
              <a:t>Most common routes: </a:t>
            </a:r>
          </a:p>
          <a:p>
            <a:pPr marL="666900" lvl="1" indent="-342900">
              <a:buFont typeface="Arial" panose="020B0604020202020204" pitchFamily="34" charset="0"/>
              <a:buChar char="•"/>
            </a:pPr>
            <a:r>
              <a:rPr lang="en-IN" sz="1800" dirty="0">
                <a:solidFill>
                  <a:schemeClr val="tx1"/>
                </a:solidFill>
              </a:rPr>
              <a:t>1) I</a:t>
            </a:r>
            <a:r>
              <a:rPr lang="en-IN" sz="1800" dirty="0"/>
              <a:t>njection (3x types)</a:t>
            </a:r>
          </a:p>
          <a:p>
            <a:pPr marL="666900" lvl="1" indent="-342900">
              <a:buFont typeface="Arial" panose="020B0604020202020204" pitchFamily="34" charset="0"/>
              <a:buChar char="•"/>
            </a:pPr>
            <a:r>
              <a:rPr lang="en-IN" sz="1800" dirty="0"/>
              <a:t>2) Oral administration</a:t>
            </a:r>
          </a:p>
          <a:p>
            <a:pPr marL="666900" lvl="1" indent="-342900">
              <a:buFont typeface="Arial" panose="020B0604020202020204" pitchFamily="34" charset="0"/>
              <a:buChar char="•"/>
            </a:pPr>
            <a:r>
              <a:rPr lang="en-IN" sz="1800" dirty="0"/>
              <a:t>3) Inhalation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/>
              <a:t>Other common routes:</a:t>
            </a:r>
            <a:endParaRPr lang="en-IN" sz="1800" dirty="0"/>
          </a:p>
          <a:p>
            <a:pPr marL="666900" lvl="1" indent="-342900">
              <a:buFont typeface="Arial" panose="020B0604020202020204" pitchFamily="34" charset="0"/>
              <a:buChar char="•"/>
            </a:pPr>
            <a:r>
              <a:rPr lang="en-IN" sz="1800" dirty="0"/>
              <a:t>4) Intranasal</a:t>
            </a:r>
          </a:p>
          <a:p>
            <a:pPr marL="666900" lvl="1" indent="-342900">
              <a:buFont typeface="Arial" panose="020B0604020202020204" pitchFamily="34" charset="0"/>
              <a:buChar char="•"/>
            </a:pPr>
            <a:r>
              <a:rPr lang="en-IN" sz="1800" dirty="0"/>
              <a:t>5) Sublingual</a:t>
            </a:r>
          </a:p>
          <a:p>
            <a:pPr marL="666900" lvl="1" indent="-342900">
              <a:buFont typeface="Arial" panose="020B0604020202020204" pitchFamily="34" charset="0"/>
              <a:buChar char="•"/>
            </a:pPr>
            <a:r>
              <a:rPr lang="en-IN" sz="1800" dirty="0"/>
              <a:t>6) Transdermal</a:t>
            </a:r>
          </a:p>
        </p:txBody>
      </p:sp>
      <p:pic>
        <p:nvPicPr>
          <p:cNvPr id="13" name="Picture Placeholder 12" descr="An illustration shows the distribution of drugs in the body.">
            <a:extLst>
              <a:ext uri="{FF2B5EF4-FFF2-40B4-BE49-F238E27FC236}">
                <a16:creationId xmlns:a16="http://schemas.microsoft.com/office/drawing/2014/main" id="{E26A87E4-638D-43F8-82F9-0236F6F2EABF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2" b="-2880"/>
          <a:stretch/>
        </p:blipFill>
        <p:spPr>
          <a:xfrm>
            <a:off x="6135622" y="0"/>
            <a:ext cx="5614418" cy="6922885"/>
          </a:xfrm>
        </p:spPr>
      </p:pic>
    </p:spTree>
    <p:extLst>
      <p:ext uri="{BB962C8B-B14F-4D97-AF65-F5344CB8AC3E}">
        <p14:creationId xmlns:p14="http://schemas.microsoft.com/office/powerpoint/2010/main" val="11303286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Injection</a:t>
            </a:r>
          </a:p>
        </p:txBody>
      </p:sp>
      <p:sp>
        <p:nvSpPr>
          <p:cNvPr id="16387" name="Content Placeholder 2"/>
          <p:cNvSpPr>
            <a:spLocks noGrp="1"/>
          </p:cNvSpPr>
          <p:nvPr>
            <p:ph idx="1"/>
          </p:nvPr>
        </p:nvSpPr>
        <p:spPr>
          <a:xfrm>
            <a:off x="976626" y="1974202"/>
            <a:ext cx="4491615" cy="3678303"/>
          </a:xfrm>
        </p:spPr>
        <p:txBody>
          <a:bodyPr>
            <a:normAutofit/>
          </a:bodyPr>
          <a:lstStyle/>
          <a:p>
            <a:r>
              <a:rPr lang="en-US" altLang="en-US" b="1" dirty="0"/>
              <a:t>3 types: </a:t>
            </a:r>
          </a:p>
          <a:p>
            <a:pPr lvl="1"/>
            <a:r>
              <a:rPr lang="en-US" altLang="en-US" sz="1800" dirty="0"/>
              <a:t>1) intravenous (</a:t>
            </a:r>
            <a:r>
              <a:rPr lang="en-US" altLang="en-US" sz="1800" dirty="0" err="1"/>
              <a:t>i.v.</a:t>
            </a:r>
            <a:r>
              <a:rPr lang="en-US" altLang="en-US" sz="1800" dirty="0"/>
              <a:t>) injection</a:t>
            </a:r>
          </a:p>
          <a:p>
            <a:pPr lvl="1"/>
            <a:r>
              <a:rPr lang="en-US" altLang="en-US" sz="1800" dirty="0"/>
              <a:t>2) intramuscular (</a:t>
            </a:r>
            <a:r>
              <a:rPr lang="en-US" altLang="en-US" sz="1800" dirty="0" err="1"/>
              <a:t>i.m.</a:t>
            </a:r>
            <a:r>
              <a:rPr lang="en-US" altLang="en-US" sz="1800" dirty="0"/>
              <a:t>) injection</a:t>
            </a:r>
          </a:p>
          <a:p>
            <a:pPr lvl="1"/>
            <a:r>
              <a:rPr lang="en-US" altLang="en-US" sz="1800" dirty="0"/>
              <a:t>3) subcutaneous (</a:t>
            </a:r>
            <a:r>
              <a:rPr lang="en-US" altLang="en-US" sz="1800" dirty="0" err="1"/>
              <a:t>s.c.</a:t>
            </a:r>
            <a:r>
              <a:rPr lang="en-US" altLang="en-US" sz="1800" dirty="0"/>
              <a:t>) injection</a:t>
            </a:r>
          </a:p>
        </p:txBody>
      </p:sp>
      <p:pic>
        <p:nvPicPr>
          <p:cNvPr id="2" name="Picture 2" descr="MQ-Fig-01-02-0">
            <a:extLst>
              <a:ext uri="{FF2B5EF4-FFF2-40B4-BE49-F238E27FC236}">
                <a16:creationId xmlns:a16="http://schemas.microsoft.com/office/drawing/2014/main" id="{8B2AE6E2-2D33-621A-0280-68A6918513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317" t="61689" b="5001"/>
          <a:stretch/>
        </p:blipFill>
        <p:spPr bwMode="auto">
          <a:xfrm>
            <a:off x="6601765" y="2532183"/>
            <a:ext cx="4742823" cy="33207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145050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Content Placeholder 2"/>
          <p:cNvSpPr>
            <a:spLocks noGrp="1"/>
          </p:cNvSpPr>
          <p:nvPr>
            <p:ph idx="1"/>
          </p:nvPr>
        </p:nvSpPr>
        <p:spPr>
          <a:xfrm>
            <a:off x="140678" y="1897842"/>
            <a:ext cx="11424976" cy="4351338"/>
          </a:xfrm>
        </p:spPr>
        <p:txBody>
          <a:bodyPr>
            <a:noAutofit/>
          </a:bodyPr>
          <a:lstStyle/>
          <a:p>
            <a:pPr marL="630000" lvl="2" indent="0">
              <a:buNone/>
            </a:pPr>
            <a:r>
              <a:rPr lang="en-US" alt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1) Psychostimulants</a:t>
            </a:r>
            <a:r>
              <a:rPr lang="en-US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- produce wakefulness and a sense of energy and well-being.</a:t>
            </a:r>
          </a:p>
          <a:p>
            <a:pPr marL="630000" lvl="2" indent="0">
              <a:buNone/>
            </a:pPr>
            <a:r>
              <a:rPr lang="en-US" alt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2) Depressants</a:t>
            </a:r>
            <a:r>
              <a:rPr lang="en-US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- slow nervous system activity.</a:t>
            </a:r>
          </a:p>
          <a:p>
            <a:pPr marL="630000" lvl="2" indent="0">
              <a:buNone/>
            </a:pPr>
            <a:r>
              <a:rPr lang="en-US" alt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3) Opioids</a:t>
            </a:r>
            <a:r>
              <a:rPr lang="en-US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- produce a relaxed, dreamlike state.</a:t>
            </a:r>
          </a:p>
          <a:p>
            <a:pPr marL="630000" lvl="2" indent="0">
              <a:buNone/>
            </a:pPr>
            <a:r>
              <a:rPr lang="en-US" alt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4)</a:t>
            </a:r>
            <a:r>
              <a:rPr lang="en-US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Psychedelics</a:t>
            </a:r>
            <a:r>
              <a:rPr lang="en-US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(Hallucinogens)- produce perceptual and emotional changes.</a:t>
            </a:r>
          </a:p>
          <a:p>
            <a:pPr marL="630000" lvl="2" indent="0">
              <a:buNone/>
            </a:pPr>
            <a:r>
              <a:rPr lang="en-US" alt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5)</a:t>
            </a:r>
            <a:r>
              <a:rPr lang="en-US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Psychotherapeutics</a:t>
            </a:r>
            <a:r>
              <a:rPr lang="en-US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- prescribed to treat symptoms of mental disorders.</a:t>
            </a:r>
          </a:p>
          <a:p>
            <a:pPr marL="630000" lvl="2" indent="0">
              <a:buNone/>
            </a:pPr>
            <a:r>
              <a:rPr lang="en-US" alt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6) Cannabinoids – </a:t>
            </a:r>
            <a:r>
              <a:rPr lang="en-US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produce </a:t>
            </a:r>
            <a:r>
              <a:rPr lang="en-US" sz="2400" dirty="0">
                <a:solidFill>
                  <a:srgbClr val="26262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feelings of relaxation and psychoactive mood changes.</a:t>
            </a:r>
            <a:endParaRPr lang="en-US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itle 5">
            <a:extLst>
              <a:ext uri="{FF2B5EF4-FFF2-40B4-BE49-F238E27FC236}">
                <a16:creationId xmlns:a16="http://schemas.microsoft.com/office/drawing/2014/main" id="{AE6F3D20-73A7-3C93-C3C1-5D12F8F1CF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658" y="1013461"/>
            <a:ext cx="11182141" cy="678611"/>
          </a:xfrm>
        </p:spPr>
        <p:txBody>
          <a:bodyPr/>
          <a:lstStyle/>
          <a:p>
            <a:r>
              <a:rPr lang="en-IN" b="1" dirty="0"/>
              <a:t>6 primary psychoactive Drug classes</a:t>
            </a:r>
          </a:p>
        </p:txBody>
      </p:sp>
    </p:spTree>
    <p:extLst>
      <p:ext uri="{BB962C8B-B14F-4D97-AF65-F5344CB8AC3E}">
        <p14:creationId xmlns:p14="http://schemas.microsoft.com/office/powerpoint/2010/main" val="3288003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4" grpId="0" uiExpand="1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CE4E2BE2-CBAC-464D-AC18-F0B47EE9B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249" y="556010"/>
            <a:ext cx="11277600" cy="678611"/>
          </a:xfrm>
        </p:spPr>
        <p:txBody>
          <a:bodyPr/>
          <a:lstStyle/>
          <a:p>
            <a:r>
              <a:rPr lang="en-IN" dirty="0">
                <a:solidFill>
                  <a:schemeClr val="tx1"/>
                </a:solidFill>
              </a:rPr>
              <a:t>1) Intravenous Injection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128F20F7-DA9A-4158-A73E-579C7F1AD9C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934134" y="1370676"/>
            <a:ext cx="6072595" cy="4883273"/>
          </a:xfrm>
        </p:spPr>
        <p:txBody>
          <a:bodyPr>
            <a:noAutofit/>
          </a:bodyPr>
          <a:lstStyle/>
          <a:p>
            <a:r>
              <a:rPr lang="en-IN" sz="1600" b="1" dirty="0">
                <a:solidFill>
                  <a:schemeClr val="tx1"/>
                </a:solidFill>
              </a:rPr>
              <a:t>Intravenous Injection </a:t>
            </a:r>
            <a:r>
              <a:rPr lang="en-IN" sz="1600" dirty="0">
                <a:solidFill>
                  <a:schemeClr val="tx1"/>
                </a:solidFill>
              </a:rPr>
              <a:t>- </a:t>
            </a:r>
            <a:r>
              <a:rPr lang="en-US" sz="1600" dirty="0"/>
              <a:t>Drug is delivered directly into the bloodstream.</a:t>
            </a:r>
          </a:p>
          <a:p>
            <a:pPr marL="666900" lvl="1" indent="-342900">
              <a:buFont typeface="Arial" panose="020B0604020202020204" pitchFamily="34" charset="0"/>
              <a:buChar char="•"/>
            </a:pPr>
            <a:r>
              <a:rPr lang="en-US" dirty="0"/>
              <a:t>Irritating material may be injected this way, because blood vessel walls are relatively insensitive </a:t>
            </a:r>
          </a:p>
          <a:p>
            <a:pPr marL="666900" lvl="1" indent="-342900">
              <a:buFont typeface="Arial" panose="020B0604020202020204" pitchFamily="34" charset="0"/>
              <a:buChar char="•"/>
            </a:pPr>
            <a:r>
              <a:rPr lang="en-US" altLang="en-US" dirty="0"/>
              <a:t>Doesn’t have to dissolve across capillaries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Pros.</a:t>
            </a:r>
          </a:p>
          <a:p>
            <a:pPr lvl="2"/>
            <a:r>
              <a:rPr lang="en-US" sz="1600" dirty="0"/>
              <a:t>High concentrations can be delivered.</a:t>
            </a:r>
          </a:p>
          <a:p>
            <a:pPr lvl="2"/>
            <a:r>
              <a:rPr lang="en-US" sz="1600" dirty="0"/>
              <a:t>Results in a rapid onset of its effects than does with oral administration or with other means of injection.</a:t>
            </a:r>
          </a:p>
          <a:p>
            <a:pPr lvl="1"/>
            <a:r>
              <a:rPr lang="en-US" dirty="0"/>
              <a:t>Cons/Risks.</a:t>
            </a:r>
          </a:p>
          <a:p>
            <a:pPr lvl="2"/>
            <a:r>
              <a:rPr lang="en-US" sz="1600" dirty="0"/>
              <a:t>Veins may become damaged over time.</a:t>
            </a:r>
          </a:p>
          <a:p>
            <a:pPr lvl="2"/>
            <a:r>
              <a:rPr lang="en-US" sz="1600" dirty="0"/>
              <a:t>Blood-borne diseases (</a:t>
            </a:r>
            <a:r>
              <a:rPr lang="en-US" altLang="en-US" sz="1600" dirty="0">
                <a:ea typeface="ＭＳ Ｐゴシック" charset="-128"/>
              </a:rPr>
              <a:t>HIV, hepatitis)</a:t>
            </a:r>
            <a:r>
              <a:rPr lang="en-US" sz="1600" dirty="0"/>
              <a:t> spread easily.</a:t>
            </a:r>
            <a:endParaRPr lang="en-IN" sz="1600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A385B5F-9E7C-5EB7-34F2-C30CD76BF634}"/>
              </a:ext>
            </a:extLst>
          </p:cNvPr>
          <p:cNvGrpSpPr/>
          <p:nvPr/>
        </p:nvGrpSpPr>
        <p:grpSpPr>
          <a:xfrm>
            <a:off x="7731810" y="1605517"/>
            <a:ext cx="3505273" cy="4283786"/>
            <a:chOff x="7316802" y="2227546"/>
            <a:chExt cx="3505273" cy="4283786"/>
          </a:xfrm>
        </p:grpSpPr>
        <p:pic>
          <p:nvPicPr>
            <p:cNvPr id="4" name="Picture 2" descr="MQ-Fig-01-02-0">
              <a:extLst>
                <a:ext uri="{FF2B5EF4-FFF2-40B4-BE49-F238E27FC236}">
                  <a16:creationId xmlns:a16="http://schemas.microsoft.com/office/drawing/2014/main" id="{C8608136-375A-6FE0-4577-D7DDC4B6790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5784" b="4831"/>
            <a:stretch/>
          </p:blipFill>
          <p:spPr bwMode="auto">
            <a:xfrm>
              <a:off x="7316802" y="2227546"/>
              <a:ext cx="3254064" cy="42837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605D6F7-C28C-0040-18BA-37195AAF19AB}"/>
                </a:ext>
              </a:extLst>
            </p:cNvPr>
            <p:cNvSpPr/>
            <p:nvPr/>
          </p:nvSpPr>
          <p:spPr>
            <a:xfrm>
              <a:off x="9927772" y="2994409"/>
              <a:ext cx="894303" cy="238145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2856119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06459075-0141-477D-AA61-919AD45965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66059"/>
            <a:ext cx="11277600" cy="678611"/>
          </a:xfrm>
        </p:spPr>
        <p:txBody>
          <a:bodyPr/>
          <a:lstStyle/>
          <a:p>
            <a:r>
              <a:rPr lang="en-IN" dirty="0">
                <a:solidFill>
                  <a:schemeClr val="tx1"/>
                </a:solidFill>
              </a:rPr>
              <a:t>2-3) Subcutaneous and Intramuscular Injections</a:t>
            </a:r>
            <a:endParaRPr lang="en-IN" sz="1000" dirty="0">
              <a:solidFill>
                <a:schemeClr val="tx1"/>
              </a:solidFill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4608E79-13E3-4613-9EA9-1D9A43D2D60D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64160" y="2693528"/>
            <a:ext cx="6179736" cy="2340696"/>
          </a:xfrm>
        </p:spPr>
        <p:txBody>
          <a:bodyPr>
            <a:noAutofit/>
          </a:bodyPr>
          <a:lstStyle/>
          <a:p>
            <a:r>
              <a:rPr lang="en-US" sz="1600" b="1" dirty="0"/>
              <a:t>Subcutaneous injection.</a:t>
            </a:r>
          </a:p>
          <a:p>
            <a:pPr lvl="1"/>
            <a:r>
              <a:rPr lang="en-US" dirty="0"/>
              <a:t>Injection under the skin, good for hormone/lipophilic drugs. </a:t>
            </a:r>
          </a:p>
          <a:p>
            <a:pPr lvl="1"/>
            <a:r>
              <a:rPr lang="en-US" dirty="0"/>
              <a:t>Potential for pain and necrosis from irritating substances around the site of injection</a:t>
            </a:r>
          </a:p>
          <a:p>
            <a:r>
              <a:rPr lang="en-US" sz="1600" b="1" dirty="0"/>
              <a:t>Intramuscular injection.</a:t>
            </a:r>
          </a:p>
          <a:p>
            <a:pPr lvl="1"/>
            <a:r>
              <a:rPr lang="en-US" dirty="0"/>
              <a:t>Absorption is more rapid from intramuscular injection than from subcutaneous injection because of the greater blood supply in muscles.</a:t>
            </a:r>
          </a:p>
          <a:p>
            <a:pPr lvl="3"/>
            <a:r>
              <a:rPr lang="en-US" sz="1600" dirty="0"/>
              <a:t>most rapid when the injection is into the </a:t>
            </a:r>
            <a:r>
              <a:rPr lang="en-US" sz="1600" u="sng" dirty="0"/>
              <a:t>deltoid muscle </a:t>
            </a:r>
            <a:r>
              <a:rPr lang="en-US" sz="1600" dirty="0"/>
              <a:t>of the arm and least rapid when the injection is in the buttock.</a:t>
            </a:r>
          </a:p>
          <a:p>
            <a:pPr lvl="3"/>
            <a:r>
              <a:rPr lang="en-US" sz="1600" dirty="0"/>
              <a:t>Drug absorption can be unpredictable or unusual in very obese and emaciated individuals</a:t>
            </a:r>
            <a:endParaRPr lang="en-IN" sz="1600" dirty="0"/>
          </a:p>
          <a:p>
            <a:pPr lvl="3"/>
            <a:endParaRPr lang="en-US" sz="1400" dirty="0"/>
          </a:p>
        </p:txBody>
      </p:sp>
      <p:pic>
        <p:nvPicPr>
          <p:cNvPr id="2049" name="Picture 1" descr="A Beginner's Guide to Taking Insulin">
            <a:extLst>
              <a:ext uri="{FF2B5EF4-FFF2-40B4-BE49-F238E27FC236}">
                <a16:creationId xmlns:a16="http://schemas.microsoft.com/office/drawing/2014/main" id="{BA2EB5EA-C37C-4208-90A6-B71E75F71A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3612" y="1848897"/>
            <a:ext cx="152400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doctor giving a shot to a patient&#10;&#10;Description automatically generated">
            <a:extLst>
              <a:ext uri="{FF2B5EF4-FFF2-40B4-BE49-F238E27FC236}">
                <a16:creationId xmlns:a16="http://schemas.microsoft.com/office/drawing/2014/main" id="{223390D9-DD24-52C3-E729-F44BD1BF16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1048" y="3918857"/>
            <a:ext cx="3017850" cy="2215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35338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072FD9-5A6D-4BB0-9274-83FC24F51A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340" y="590551"/>
            <a:ext cx="11277600" cy="678611"/>
          </a:xfrm>
        </p:spPr>
        <p:txBody>
          <a:bodyPr/>
          <a:lstStyle/>
          <a:p>
            <a:r>
              <a:rPr lang="en-IN" dirty="0">
                <a:solidFill>
                  <a:schemeClr val="tx1"/>
                </a:solidFill>
              </a:rPr>
              <a:t>Oral  Administration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3E5DD4-9F0F-46EA-8B0B-A189205F75B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2902" y="1276367"/>
            <a:ext cx="6611814" cy="5246688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Easiest for humans, but the gastrointestinal tract is the most complicated way to enter the bloodstream:</a:t>
            </a:r>
          </a:p>
          <a:p>
            <a:pPr marL="666900" lvl="1" indent="-342900">
              <a:buFont typeface="+mj-lt"/>
              <a:buAutoNum type="arabicPeriod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Drugs must withstand digestive processes and not be deactivated by food in the stomach before they are absorbed. </a:t>
            </a:r>
          </a:p>
          <a:p>
            <a:pPr marL="936900" lvl="2" indent="-342900"/>
            <a:r>
              <a:rPr lang="en-US" altLang="en-US" sz="1600" dirty="0">
                <a:solidFill>
                  <a:schemeClr val="bg2">
                    <a:lumMod val="25000"/>
                  </a:schemeClr>
                </a:solidFill>
              </a:rPr>
              <a:t>Rate of absorption depends on what else is in stomach</a:t>
            </a:r>
            <a:endParaRPr lang="en-US" sz="1600" dirty="0">
              <a:solidFill>
                <a:schemeClr val="bg2">
                  <a:lumMod val="25000"/>
                </a:schemeClr>
              </a:solidFill>
            </a:endParaRPr>
          </a:p>
          <a:p>
            <a:pPr marL="666900" lvl="1" indent="-342900">
              <a:buFont typeface="+mj-lt"/>
              <a:buAutoNum type="arabicPeriod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Drugs must then pass through the cells lining the gastro-intestinal tract and into the blood capillaries</a:t>
            </a:r>
          </a:p>
          <a:p>
            <a:pPr marL="666900" lvl="1" indent="-342900">
              <a:buFont typeface="+mj-lt"/>
              <a:buAutoNum type="arabicPeriod"/>
            </a:pPr>
            <a:r>
              <a:rPr lang="en-US" altLang="en-US" b="1" dirty="0">
                <a:solidFill>
                  <a:schemeClr val="bg2">
                    <a:lumMod val="25000"/>
                  </a:schemeClr>
                </a:solidFill>
              </a:rPr>
              <a:t>First-pass Metabolism </a:t>
            </a:r>
            <a:r>
              <a:rPr lang="en-US" altLang="en-US" dirty="0">
                <a:solidFill>
                  <a:schemeClr val="bg2">
                    <a:lumMod val="25000"/>
                  </a:schemeClr>
                </a:solidFill>
              </a:rPr>
              <a:t>- then drugs pass through the liver.</a:t>
            </a:r>
          </a:p>
          <a:p>
            <a:pPr lvl="2"/>
            <a:r>
              <a:rPr lang="en-US" altLang="en-US" sz="1600" dirty="0"/>
              <a:t>Oral is only route where blood goes to liver first, which breaks down some drug, before going to general blood circulation</a:t>
            </a:r>
          </a:p>
          <a:p>
            <a:pPr lvl="1"/>
            <a:endParaRPr lang="en-US" altLang="en-US" dirty="0"/>
          </a:p>
        </p:txBody>
      </p:sp>
      <p:pic>
        <p:nvPicPr>
          <p:cNvPr id="7" name="Picture Placeholder 12" descr="An illustration shows the distribution of drugs in the body.">
            <a:extLst>
              <a:ext uri="{FF2B5EF4-FFF2-40B4-BE49-F238E27FC236}">
                <a16:creationId xmlns:a16="http://schemas.microsoft.com/office/drawing/2014/main" id="{F765E46A-E0F7-5DA9-DA7C-0D537525C75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62" t="323" b="22569"/>
          <a:stretch/>
        </p:blipFill>
        <p:spPr>
          <a:xfrm>
            <a:off x="7395586" y="683289"/>
            <a:ext cx="4555420" cy="5205045"/>
          </a:xfrm>
          <a:prstGeom prst="rect">
            <a:avLst/>
          </a:prstGeom>
        </p:spPr>
      </p:pic>
      <p:pic>
        <p:nvPicPr>
          <p:cNvPr id="9" name="Picture Placeholder 8" descr="A photo shows a woman taking pill.">
            <a:extLst>
              <a:ext uri="{FF2B5EF4-FFF2-40B4-BE49-F238E27FC236}">
                <a16:creationId xmlns:a16="http://schemas.microsoft.com/office/drawing/2014/main" id="{EBD6888C-8AD4-4894-AB36-2634E2A1725C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90" t="-3567" r="-2433" b="-1430"/>
          <a:stretch/>
        </p:blipFill>
        <p:spPr>
          <a:xfrm>
            <a:off x="9385159" y="1930880"/>
            <a:ext cx="2937470" cy="2319572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BFBB5EF-66C5-B486-8DC6-65A5CC21ED83}"/>
              </a:ext>
            </a:extLst>
          </p:cNvPr>
          <p:cNvSpPr txBox="1"/>
          <p:nvPr/>
        </p:nvSpPr>
        <p:spPr>
          <a:xfrm>
            <a:off x="6322531" y="6041134"/>
            <a:ext cx="615963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30000" lvl="2" indent="0">
              <a:buNone/>
            </a:pPr>
            <a:r>
              <a:rPr lang="en-US" sz="1400" i="1" dirty="0"/>
              <a:t>*** Very little may get into circulation if the drug gets metabolized rapidly...</a:t>
            </a:r>
            <a:endParaRPr lang="en-US" altLang="en-US" sz="1400" i="1" dirty="0"/>
          </a:p>
        </p:txBody>
      </p:sp>
    </p:spTree>
    <p:extLst>
      <p:ext uri="{BB962C8B-B14F-4D97-AF65-F5344CB8AC3E}">
        <p14:creationId xmlns:p14="http://schemas.microsoft.com/office/powerpoint/2010/main" val="19978066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7854" y="1725616"/>
            <a:ext cx="4572000" cy="438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83" name="TextBox 2"/>
          <p:cNvSpPr txBox="1">
            <a:spLocks noChangeArrowheads="1"/>
          </p:cNvSpPr>
          <p:nvPr/>
        </p:nvSpPr>
        <p:spPr bwMode="auto">
          <a:xfrm>
            <a:off x="8073174" y="2828835"/>
            <a:ext cx="2481943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>
                <a:latin typeface="Arial" panose="020B0604020202020204" pitchFamily="34" charset="0"/>
              </a:rPr>
              <a:t>Time courses for </a:t>
            </a:r>
            <a:r>
              <a:rPr lang="en-US" altLang="en-US" sz="1800" dirty="0" err="1">
                <a:latin typeface="Arial" panose="020B0604020202020204" pitchFamily="34" charset="0"/>
              </a:rPr>
              <a:t>i.v.</a:t>
            </a:r>
            <a:r>
              <a:rPr lang="en-US" altLang="en-US" sz="1800" dirty="0">
                <a:latin typeface="Arial" panose="020B0604020202020204" pitchFamily="34" charset="0"/>
              </a:rPr>
              <a:t>, </a:t>
            </a:r>
            <a:r>
              <a:rPr lang="en-US" altLang="en-US" sz="1800" dirty="0" err="1">
                <a:latin typeface="Arial" panose="020B0604020202020204" pitchFamily="34" charset="0"/>
              </a:rPr>
              <a:t>i.m.</a:t>
            </a:r>
            <a:r>
              <a:rPr lang="en-US" altLang="en-US" sz="1800" dirty="0">
                <a:latin typeface="Arial" panose="020B0604020202020204" pitchFamily="34" charset="0"/>
              </a:rPr>
              <a:t>, and p.o. routes (p.o. = “per oral” = by mouth = swallowing)</a:t>
            </a:r>
          </a:p>
        </p:txBody>
      </p:sp>
      <p:sp>
        <p:nvSpPr>
          <p:cNvPr id="5" name="Title 5">
            <a:extLst>
              <a:ext uri="{FF2B5EF4-FFF2-40B4-BE49-F238E27FC236}">
                <a16:creationId xmlns:a16="http://schemas.microsoft.com/office/drawing/2014/main" id="{AB077DB7-456F-2B51-089D-D0258AE87FC6}"/>
              </a:ext>
            </a:extLst>
          </p:cNvPr>
          <p:cNvSpPr txBox="1">
            <a:spLocks/>
          </p:cNvSpPr>
          <p:nvPr/>
        </p:nvSpPr>
        <p:spPr>
          <a:xfrm>
            <a:off x="492368" y="567691"/>
            <a:ext cx="11231001" cy="6786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dirty="0">
                <a:solidFill>
                  <a:schemeClr val="tx1"/>
                </a:solidFill>
              </a:rPr>
              <a:t>pharmacokinetics</a:t>
            </a:r>
          </a:p>
        </p:txBody>
      </p:sp>
    </p:spTree>
    <p:extLst>
      <p:ext uri="{BB962C8B-B14F-4D97-AF65-F5344CB8AC3E}">
        <p14:creationId xmlns:p14="http://schemas.microsoft.com/office/powerpoint/2010/main" val="808216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TOC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41423C7-43AF-41D6-A8CD-3607AF335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272" y="586154"/>
            <a:ext cx="11202237" cy="678611"/>
          </a:xfrm>
        </p:spPr>
        <p:txBody>
          <a:bodyPr/>
          <a:lstStyle/>
          <a:p>
            <a:r>
              <a:rPr lang="en-IN" dirty="0">
                <a:solidFill>
                  <a:schemeClr val="tx1"/>
                </a:solidFill>
              </a:rPr>
              <a:t>Inhalation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A461E88-D8A9-4DCD-8521-A09364854530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43096" y="1306514"/>
            <a:ext cx="6701842" cy="4927019"/>
          </a:xfrm>
        </p:spPr>
        <p:txBody>
          <a:bodyPr>
            <a:normAutofit/>
          </a:bodyPr>
          <a:lstStyle/>
          <a:p>
            <a:r>
              <a:rPr lang="en-US" dirty="0"/>
              <a:t>Aka, smoking. </a:t>
            </a:r>
          </a:p>
          <a:p>
            <a:pPr lvl="1"/>
            <a:r>
              <a:rPr lang="en-US" dirty="0"/>
              <a:t>FASTEST, highly efficient way of delivering a drug.</a:t>
            </a:r>
          </a:p>
          <a:p>
            <a:pPr lvl="1"/>
            <a:r>
              <a:rPr lang="en-US" dirty="0"/>
              <a:t>Onset of drug effects is rapid because the capillary walls are accessible in the lungs, and the drug thus enters the blood quickly.</a:t>
            </a:r>
          </a:p>
          <a:p>
            <a:endParaRPr lang="en-US" dirty="0"/>
          </a:p>
          <a:p>
            <a:r>
              <a:rPr lang="en-US" dirty="0"/>
              <a:t>Produces more rapid effects for psychoactive drugs than intravenous administration.</a:t>
            </a:r>
          </a:p>
          <a:p>
            <a:pPr marL="666900" lvl="1" indent="-342900">
              <a:buFont typeface="Arial" panose="020B0604020202020204" pitchFamily="34" charset="0"/>
              <a:buChar char="•"/>
            </a:pPr>
            <a:r>
              <a:rPr lang="en-US" dirty="0"/>
              <a:t>Blood from the lungs, which contains the drug, moves directly to the brain.</a:t>
            </a:r>
          </a:p>
        </p:txBody>
      </p:sp>
      <p:pic>
        <p:nvPicPr>
          <p:cNvPr id="29" name="Picture Placeholder 28" descr="A illustration shows a smoking woman.">
            <a:extLst>
              <a:ext uri="{FF2B5EF4-FFF2-40B4-BE49-F238E27FC236}">
                <a16:creationId xmlns:a16="http://schemas.microsoft.com/office/drawing/2014/main" id="{4CA0445B-7BBE-4681-8D4D-58439BC0B4A3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0" b="818"/>
          <a:stretch/>
        </p:blipFill>
        <p:spPr>
          <a:xfrm>
            <a:off x="8135840" y="763903"/>
            <a:ext cx="2476035" cy="3626552"/>
          </a:xfrm>
        </p:spPr>
      </p:pic>
      <p:pic>
        <p:nvPicPr>
          <p:cNvPr id="2" name="Picture 2" descr="MQ-Fig-01-02-0">
            <a:extLst>
              <a:ext uri="{FF2B5EF4-FFF2-40B4-BE49-F238E27FC236}">
                <a16:creationId xmlns:a16="http://schemas.microsoft.com/office/drawing/2014/main" id="{1799F6D4-C7EA-2605-AA5E-0CDFAAF3E4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317" t="-1" b="37296"/>
          <a:stretch/>
        </p:blipFill>
        <p:spPr bwMode="auto">
          <a:xfrm>
            <a:off x="9234434" y="2874665"/>
            <a:ext cx="2827774" cy="37271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0633248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FA1553C2-6E0B-4A31-B011-7F6052E94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630" y="579121"/>
            <a:ext cx="11277600" cy="678611"/>
          </a:xfrm>
        </p:spPr>
        <p:txBody>
          <a:bodyPr/>
          <a:lstStyle/>
          <a:p>
            <a:r>
              <a:rPr lang="en-IN" dirty="0">
                <a:solidFill>
                  <a:schemeClr val="tx1"/>
                </a:solidFill>
              </a:rPr>
              <a:t>Intranasal/</a:t>
            </a:r>
            <a:r>
              <a:rPr lang="en-US" altLang="en-US" dirty="0">
                <a:solidFill>
                  <a:schemeClr val="tx1"/>
                </a:solidFill>
              </a:rPr>
              <a:t>Insufflation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D605ADE-9023-4107-81A2-B6B8F35DB5B7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703384" y="1136033"/>
            <a:ext cx="9696659" cy="4971691"/>
          </a:xfrm>
        </p:spPr>
        <p:txBody>
          <a:bodyPr/>
          <a:lstStyle/>
          <a:p>
            <a:r>
              <a:rPr lang="en-US" altLang="en-US" i="1" dirty="0"/>
              <a:t>Also called… </a:t>
            </a:r>
            <a:r>
              <a:rPr lang="en-US" altLang="en-US" b="1" dirty="0"/>
              <a:t>Insufflation </a:t>
            </a:r>
            <a:r>
              <a:rPr lang="en-US" altLang="en-US" dirty="0"/>
              <a:t>(aka “snorting”)</a:t>
            </a:r>
          </a:p>
          <a:p>
            <a:pPr lvl="1"/>
            <a:r>
              <a:rPr lang="en-US" dirty="0"/>
              <a:t>Onset of effects is faster than it is for oral administration.</a:t>
            </a:r>
          </a:p>
          <a:p>
            <a:pPr lvl="1"/>
            <a:r>
              <a:rPr lang="en-US" dirty="0"/>
              <a:t>Absorption through mucous membranes into the bloodstream occurs rapidly, bypassing the liver.</a:t>
            </a:r>
          </a:p>
          <a:p>
            <a:pPr lvl="3"/>
            <a:r>
              <a:rPr lang="en-US" altLang="en-US" sz="1600" dirty="0"/>
              <a:t>Not as fast as </a:t>
            </a:r>
            <a:r>
              <a:rPr lang="en-US" altLang="en-US" sz="1600" dirty="0" err="1"/>
              <a:t>i.v.</a:t>
            </a:r>
            <a:r>
              <a:rPr lang="en-US" altLang="en-US" sz="1600" dirty="0"/>
              <a:t> or inhalation</a:t>
            </a:r>
            <a:endParaRPr lang="en-US" dirty="0"/>
          </a:p>
          <a:p>
            <a:endParaRPr lang="en-US" dirty="0"/>
          </a:p>
          <a:p>
            <a:pPr lvl="1"/>
            <a:r>
              <a:rPr lang="en-US" dirty="0"/>
              <a:t>Drawback associated with intranasal drug use includes nasal necrosis, or death of cells in the septal region.</a:t>
            </a:r>
          </a:p>
        </p:txBody>
      </p:sp>
      <p:pic>
        <p:nvPicPr>
          <p:cNvPr id="3" name="Picture 2" descr="A close-up of a person using a spray&#10;&#10;Description automatically generated">
            <a:extLst>
              <a:ext uri="{FF2B5EF4-FFF2-40B4-BE49-F238E27FC236}">
                <a16:creationId xmlns:a16="http://schemas.microsoft.com/office/drawing/2014/main" id="{D6F47819-7448-202C-7850-788EC4CF5C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2848" y="849242"/>
            <a:ext cx="2619375" cy="1743075"/>
          </a:xfrm>
          <a:prstGeom prst="rect">
            <a:avLst/>
          </a:prstGeom>
        </p:spPr>
      </p:pic>
      <p:pic>
        <p:nvPicPr>
          <p:cNvPr id="5" name="Picture 4" descr="A close-up of a white substance&#10;&#10;Description automatically generated">
            <a:extLst>
              <a:ext uri="{FF2B5EF4-FFF2-40B4-BE49-F238E27FC236}">
                <a16:creationId xmlns:a16="http://schemas.microsoft.com/office/drawing/2014/main" id="{E580F46B-616E-4151-EB6D-E96C524D56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8119" y="4948970"/>
            <a:ext cx="2619375" cy="174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99524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8DD2561F-2C9A-4BD1-8B7C-C8CC2FB57F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26349"/>
            <a:ext cx="11277600" cy="678611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Sublingual</a:t>
            </a:r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2" name="Picture 2" descr="Jake Peavy says he wants to quit using smokless tobacco because of his sons.">
            <a:extLst>
              <a:ext uri="{FF2B5EF4-FFF2-40B4-BE49-F238E27FC236}">
                <a16:creationId xmlns:a16="http://schemas.microsoft.com/office/drawing/2014/main" id="{1628AD70-4B73-8953-3125-8C47E405BE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3044" y="446473"/>
            <a:ext cx="3434522" cy="32987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4689FE-0DF6-79DE-57F8-4C5096C71E85}"/>
              </a:ext>
            </a:extLst>
          </p:cNvPr>
          <p:cNvSpPr txBox="1">
            <a:spLocks/>
          </p:cNvSpPr>
          <p:nvPr/>
        </p:nvSpPr>
        <p:spPr>
          <a:xfrm>
            <a:off x="767861" y="2065038"/>
            <a:ext cx="5120473" cy="4351338"/>
          </a:xfrm>
          <a:prstGeom prst="rect">
            <a:avLst/>
          </a:prstGeom>
        </p:spPr>
        <p:txBody>
          <a:bodyPr/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b="1" dirty="0"/>
              <a:t>Buccal/transmucosal/sublingual</a:t>
            </a:r>
          </a:p>
          <a:p>
            <a:pPr marL="666900" lvl="1" indent="-342900">
              <a:buFont typeface="Arial" panose="020B0604020202020204" pitchFamily="34" charset="0"/>
              <a:buChar char="•"/>
            </a:pPr>
            <a:r>
              <a:rPr lang="en-US" dirty="0"/>
              <a:t>The drug is placed under the tongue.</a:t>
            </a:r>
          </a:p>
          <a:p>
            <a:pPr marL="936900" lvl="2" indent="-342900">
              <a:buFont typeface="Arial" panose="020B0604020202020204" pitchFamily="34" charset="0"/>
              <a:buChar char="•"/>
            </a:pPr>
            <a:r>
              <a:rPr lang="en-US" altLang="en-US" sz="1600" dirty="0"/>
              <a:t>Don’t actually swallow the substance</a:t>
            </a:r>
            <a:endParaRPr lang="en-US" sz="1600" dirty="0"/>
          </a:p>
          <a:p>
            <a:pPr marL="666900" lvl="1" indent="-342900">
              <a:buFont typeface="Arial" panose="020B0604020202020204" pitchFamily="34" charset="0"/>
              <a:buChar char="•"/>
            </a:pPr>
            <a:r>
              <a:rPr lang="en-US" dirty="0"/>
              <a:t>After dissolving t</a:t>
            </a:r>
            <a:r>
              <a:rPr lang="en-US" altLang="en-US" dirty="0"/>
              <a:t>hrough mucous membranes in mouth </a:t>
            </a:r>
            <a:r>
              <a:rPr lang="en-US" dirty="0"/>
              <a:t>it is absorbed directly into the bloodstream.</a:t>
            </a:r>
          </a:p>
          <a:p>
            <a:pPr marL="666900" lvl="1" indent="-342900">
              <a:buFont typeface="Arial" panose="020B0604020202020204" pitchFamily="34" charset="0"/>
              <a:buChar char="•"/>
            </a:pPr>
            <a:r>
              <a:rPr lang="en-US" dirty="0"/>
              <a:t>Results in a rapid onset of drug effects, comparable to that which is observed after intranasal dosing.</a:t>
            </a:r>
          </a:p>
          <a:p>
            <a:pPr lvl="1"/>
            <a:endParaRPr lang="en-US" altLang="en-US" dirty="0"/>
          </a:p>
        </p:txBody>
      </p:sp>
      <p:pic>
        <p:nvPicPr>
          <p:cNvPr id="4" name="Picture 2" descr="Prince's Autopsy Result Highlights Dangers of Opioid Painkiller Fentanyl -  ABC News">
            <a:extLst>
              <a:ext uri="{FF2B5EF4-FFF2-40B4-BE49-F238E27FC236}">
                <a16:creationId xmlns:a16="http://schemas.microsoft.com/office/drawing/2014/main" id="{890E8067-B244-ABA5-F4AF-C0F42A4533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79" r="8393" b="13922"/>
          <a:stretch/>
        </p:blipFill>
        <p:spPr bwMode="auto">
          <a:xfrm>
            <a:off x="6625107" y="3731553"/>
            <a:ext cx="4818384" cy="2787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890174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8DD2561F-2C9A-4BD1-8B7C-C8CC2FB57F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26349"/>
            <a:ext cx="11277600" cy="678611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transdermal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A8DB868-76E5-4ABC-8BB7-93AD9F5504D4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17974" y="1497774"/>
            <a:ext cx="5491424" cy="497169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Drugs are delivered across the skin to enter the bloodstream </a:t>
            </a:r>
          </a:p>
          <a:p>
            <a:pPr marL="666900" lvl="1" indent="-342900">
              <a:buFont typeface="Arial" panose="020B0604020202020204" pitchFamily="34" charset="0"/>
              <a:buChar char="•"/>
            </a:pPr>
            <a:r>
              <a:rPr lang="en-US" dirty="0"/>
              <a:t>Can be a patch, cream, gel, or spray</a:t>
            </a:r>
          </a:p>
          <a:p>
            <a:pPr marL="666900" lvl="1" indent="-342900">
              <a:buFont typeface="Arial" panose="020B0604020202020204" pitchFamily="34" charset="0"/>
              <a:buChar char="•"/>
            </a:pPr>
            <a:r>
              <a:rPr lang="en-US" dirty="0"/>
              <a:t>Patches typical for drugs that aim for slow and continuous delivery - drug will be delivered as long as the patch is worn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Pros:</a:t>
            </a:r>
          </a:p>
          <a:p>
            <a:pPr marL="666900" lvl="1" indent="-342900">
              <a:buFont typeface="Arial" panose="020B0604020202020204" pitchFamily="34" charset="0"/>
              <a:buChar char="•"/>
            </a:pPr>
            <a:r>
              <a:rPr lang="en-US" dirty="0"/>
              <a:t>Convenient - Most patches can just be adhered to the skin</a:t>
            </a:r>
          </a:p>
          <a:p>
            <a:pPr marL="666900" lvl="1" indent="-342900">
              <a:buFont typeface="Arial" panose="020B0604020202020204" pitchFamily="34" charset="0"/>
              <a:buChar char="•"/>
            </a:pPr>
            <a:r>
              <a:rPr lang="en-US" dirty="0"/>
              <a:t>Non-invasive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Cons: </a:t>
            </a:r>
          </a:p>
          <a:p>
            <a:pPr marL="666900" lvl="1" indent="-342900">
              <a:buFont typeface="Arial" panose="020B0604020202020204" pitchFamily="34" charset="0"/>
              <a:buChar char="•"/>
            </a:pPr>
            <a:r>
              <a:rPr lang="en-US" dirty="0"/>
              <a:t>Not all drugs can be absorbed through the skin</a:t>
            </a:r>
          </a:p>
          <a:p>
            <a:pPr marL="666900" lvl="1" indent="-342900">
              <a:buFont typeface="Arial" panose="020B0604020202020204" pitchFamily="34" charset="0"/>
              <a:buChar char="•"/>
            </a:pPr>
            <a:r>
              <a:rPr lang="en-US" dirty="0"/>
              <a:t>Some patches cause irritation </a:t>
            </a:r>
          </a:p>
          <a:p>
            <a:pPr marL="6669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2" name="Picture 6" descr="http://a.abcnews.go.com/images/Health/gty_nicotine_patch_nt_120109_wg.jpg">
            <a:extLst>
              <a:ext uri="{FF2B5EF4-FFF2-40B4-BE49-F238E27FC236}">
                <a16:creationId xmlns:a16="http://schemas.microsoft.com/office/drawing/2014/main" id="{1CE9C3EC-CF0A-A9EF-C032-FA84D50E2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5899" y="733530"/>
            <a:ext cx="3300357" cy="18564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 descr="  Figure 1  ">
            <a:extLst>
              <a:ext uri="{FF2B5EF4-FFF2-40B4-BE49-F238E27FC236}">
                <a16:creationId xmlns:a16="http://schemas.microsoft.com/office/drawing/2014/main" id="{C746772D-16E9-38DD-DF30-A300526168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1524" y="2944166"/>
            <a:ext cx="4996343" cy="33840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59AF7801-EF3D-123B-D58A-6B366A700402}"/>
              </a:ext>
            </a:extLst>
          </p:cNvPr>
          <p:cNvCxnSpPr>
            <a:cxnSpLocks/>
          </p:cNvCxnSpPr>
          <p:nvPr/>
        </p:nvCxnSpPr>
        <p:spPr>
          <a:xfrm flipH="1" flipV="1">
            <a:off x="11391786" y="5015729"/>
            <a:ext cx="505462" cy="129463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F63E96D-9CB2-1B4C-F1F6-32E73F006E71}"/>
              </a:ext>
            </a:extLst>
          </p:cNvPr>
          <p:cNvSpPr txBox="1"/>
          <p:nvPr/>
        </p:nvSpPr>
        <p:spPr>
          <a:xfrm>
            <a:off x="5747657" y="6342643"/>
            <a:ext cx="68764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Blood levels of nicotine still rising for transdermal, when blood levels are falling for other routes</a:t>
            </a:r>
          </a:p>
        </p:txBody>
      </p:sp>
    </p:spTree>
    <p:extLst>
      <p:ext uri="{BB962C8B-B14F-4D97-AF65-F5344CB8AC3E}">
        <p14:creationId xmlns:p14="http://schemas.microsoft.com/office/powerpoint/2010/main" val="413553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C3A3A6A2-425E-4DB9-A940-41FD9F610F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490" y="566058"/>
            <a:ext cx="11277600" cy="678611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Table 5.1: Some Characteristics of Routes of Drug Administration</a:t>
            </a:r>
            <a:endParaRPr lang="en-IN" sz="1000" dirty="0">
              <a:solidFill>
                <a:schemeClr val="tx1"/>
              </a:solidFill>
            </a:endParaRPr>
          </a:p>
        </p:txBody>
      </p:sp>
      <p:graphicFrame>
        <p:nvGraphicFramePr>
          <p:cNvPr id="13" name="Table 13">
            <a:extLst>
              <a:ext uri="{FF2B5EF4-FFF2-40B4-BE49-F238E27FC236}">
                <a16:creationId xmlns:a16="http://schemas.microsoft.com/office/drawing/2014/main" id="{1BF0131C-54C2-4340-ADAD-4711333D0136}"/>
              </a:ext>
            </a:extLst>
          </p:cNvPr>
          <p:cNvGraphicFramePr>
            <a:graphicFrameLocks noGrp="1"/>
          </p:cNvGraphicFramePr>
          <p:nvPr>
            <p:ph type="tbl" sz="quarter" idx="15"/>
            <p:extLst>
              <p:ext uri="{D42A27DB-BD31-4B8C-83A1-F6EECF244321}">
                <p14:modId xmlns:p14="http://schemas.microsoft.com/office/powerpoint/2010/main" val="3159990245"/>
              </p:ext>
            </p:extLst>
          </p:nvPr>
        </p:nvGraphicFramePr>
        <p:xfrm>
          <a:off x="1866900" y="1545209"/>
          <a:ext cx="8458200" cy="39612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6137">
                  <a:extLst>
                    <a:ext uri="{9D8B030D-6E8A-4147-A177-3AD203B41FA5}">
                      <a16:colId xmlns:a16="http://schemas.microsoft.com/office/drawing/2014/main" val="2048978990"/>
                    </a:ext>
                  </a:extLst>
                </a:gridCol>
                <a:gridCol w="3047070">
                  <a:extLst>
                    <a:ext uri="{9D8B030D-6E8A-4147-A177-3AD203B41FA5}">
                      <a16:colId xmlns:a16="http://schemas.microsoft.com/office/drawing/2014/main" val="2963643908"/>
                    </a:ext>
                  </a:extLst>
                </a:gridCol>
                <a:gridCol w="3704993">
                  <a:extLst>
                    <a:ext uri="{9D8B030D-6E8A-4147-A177-3AD203B41FA5}">
                      <a16:colId xmlns:a16="http://schemas.microsoft.com/office/drawing/2014/main" val="3281756502"/>
                    </a:ext>
                  </a:extLst>
                </a:gridCol>
              </a:tblGrid>
              <a:tr h="369918">
                <a:tc>
                  <a:txBody>
                    <a:bodyPr/>
                    <a:lstStyle/>
                    <a:p>
                      <a:r>
                        <a:rPr lang="en-IN" dirty="0"/>
                        <a:t>Route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Advantages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Disadvantages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41690138"/>
                  </a:ext>
                </a:extLst>
              </a:tr>
              <a:tr h="912127">
                <a:tc>
                  <a:txBody>
                    <a:bodyPr/>
                    <a:lstStyle/>
                    <a:p>
                      <a:r>
                        <a:rPr lang="en-IN" dirty="0"/>
                        <a:t>Oral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IN" dirty="0"/>
                        <a:t>Usually more safe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IN" dirty="0"/>
                        <a:t>Convenient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Absorption rate can be unpredictable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Slow onset of drug effects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612413"/>
                  </a:ext>
                </a:extLst>
              </a:tr>
              <a:tr h="912127">
                <a:tc>
                  <a:txBody>
                    <a:bodyPr/>
                    <a:lstStyle/>
                    <a:p>
                      <a:r>
                        <a:rPr lang="en-IN" dirty="0"/>
                        <a:t>Intranasal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Liver metabolism avoided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Rapid drug effects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Reliable and convenient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IN" dirty="0"/>
                        <a:t>Potential for nasal necrosis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3469761"/>
                  </a:ext>
                </a:extLst>
              </a:tr>
              <a:tr h="1762570">
                <a:tc>
                  <a:txBody>
                    <a:bodyPr/>
                    <a:lstStyle/>
                    <a:p>
                      <a:r>
                        <a:rPr lang="en-IN" dirty="0"/>
                        <a:t>Intravenous injection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Liver metabolism avoided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Rapid drug effects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Increased risk of adverse effects: Direct (for example, overdose) and indirect (for example, potential for blood-borne diseases)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Potential for collapsed veins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27753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8490916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C3A3A6A2-425E-4DB9-A940-41FD9F610F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152" y="586155"/>
            <a:ext cx="11277600" cy="678611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Table 5.1: Some Characteristics of Routes of Drug Administration </a:t>
            </a:r>
            <a:r>
              <a:rPr lang="en-US" sz="1000" dirty="0">
                <a:solidFill>
                  <a:schemeClr val="tx1"/>
                </a:solidFill>
              </a:rPr>
              <a:t>2</a:t>
            </a:r>
            <a:endParaRPr lang="en-IN" sz="1000" dirty="0">
              <a:solidFill>
                <a:schemeClr val="tx1"/>
              </a:solidFill>
            </a:endParaRPr>
          </a:p>
        </p:txBody>
      </p:sp>
      <p:graphicFrame>
        <p:nvGraphicFramePr>
          <p:cNvPr id="4" name="Table 13">
            <a:extLst>
              <a:ext uri="{FF2B5EF4-FFF2-40B4-BE49-F238E27FC236}">
                <a16:creationId xmlns:a16="http://schemas.microsoft.com/office/drawing/2014/main" id="{52454E02-DB9F-9A37-72A3-12BC92589DA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46826784"/>
              </p:ext>
            </p:extLst>
          </p:nvPr>
        </p:nvGraphicFramePr>
        <p:xfrm>
          <a:off x="1867483" y="1532862"/>
          <a:ext cx="8592015" cy="4302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39952">
                  <a:extLst>
                    <a:ext uri="{9D8B030D-6E8A-4147-A177-3AD203B41FA5}">
                      <a16:colId xmlns:a16="http://schemas.microsoft.com/office/drawing/2014/main" val="2048978990"/>
                    </a:ext>
                  </a:extLst>
                </a:gridCol>
                <a:gridCol w="2910468">
                  <a:extLst>
                    <a:ext uri="{9D8B030D-6E8A-4147-A177-3AD203B41FA5}">
                      <a16:colId xmlns:a16="http://schemas.microsoft.com/office/drawing/2014/main" val="2963643908"/>
                    </a:ext>
                  </a:extLst>
                </a:gridCol>
                <a:gridCol w="3841595">
                  <a:extLst>
                    <a:ext uri="{9D8B030D-6E8A-4147-A177-3AD203B41FA5}">
                      <a16:colId xmlns:a16="http://schemas.microsoft.com/office/drawing/2014/main" val="32817565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Route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Advantages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Disadvantages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416901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Subcutaneous injection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Drug absorption can be slow and constant providing a sustained drug effect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Potential for pain and necrosis from irritating substances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6124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Intramuscular injection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Drug effects are more rapid than subcutaneous route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Drug absorption can be unpredictable or unusual in very obese and emaciated individuals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63606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Smoked (Inhalation)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Liver metabolism avoided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Rapid drug effects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Increased risk of direct adverse effects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Potential for lung toxicity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34697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Sublingual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Liver metabolism avoided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Rapid drug effects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Reliable and convenient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Some drug formulations don’t work using this route (for example, extended-release formulations)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27753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223740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63440DD-C8FC-4893-A14E-AAB5B725A3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5770" y="464821"/>
            <a:ext cx="11277600" cy="678611"/>
          </a:xfrm>
        </p:spPr>
        <p:txBody>
          <a:bodyPr/>
          <a:lstStyle/>
          <a:p>
            <a:r>
              <a:rPr lang="en-IN" dirty="0">
                <a:solidFill>
                  <a:schemeClr val="tx1"/>
                </a:solidFill>
              </a:rPr>
              <a:t>Figure 5.1: </a:t>
            </a:r>
            <a:r>
              <a:rPr lang="en-IN" b="1" dirty="0">
                <a:solidFill>
                  <a:schemeClr val="tx1"/>
                </a:solidFill>
              </a:rPr>
              <a:t>Classification</a:t>
            </a:r>
            <a:r>
              <a:rPr lang="en-IN" dirty="0">
                <a:solidFill>
                  <a:schemeClr val="tx1"/>
                </a:solidFill>
              </a:rPr>
              <a:t> of Psychoactive Drugs</a:t>
            </a:r>
          </a:p>
        </p:txBody>
      </p:sp>
      <p:pic>
        <p:nvPicPr>
          <p:cNvPr id="11" name="Picture Placeholder 10" descr="An illustration shows the classification of psychoactive drugs.">
            <a:extLst>
              <a:ext uri="{FF2B5EF4-FFF2-40B4-BE49-F238E27FC236}">
                <a16:creationId xmlns:a16="http://schemas.microsoft.com/office/drawing/2014/main" id="{629D46C9-E595-403C-95CF-D1AFC259504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" b="264"/>
          <a:stretch/>
        </p:blipFill>
        <p:spPr>
          <a:xfrm>
            <a:off x="3006033" y="1102650"/>
            <a:ext cx="5897937" cy="5755350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1717A4E-EA52-6BA8-3C2D-7C2E1C5F1AE9}"/>
              </a:ext>
            </a:extLst>
          </p:cNvPr>
          <p:cNvSpPr txBox="1"/>
          <p:nvPr/>
        </p:nvSpPr>
        <p:spPr>
          <a:xfrm>
            <a:off x="9434281" y="3980325"/>
            <a:ext cx="248998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Some drugs belong to multiple categories.</a:t>
            </a:r>
          </a:p>
          <a:p>
            <a:pPr marL="342900" lvl="1">
              <a:spcBef>
                <a:spcPts val="0"/>
              </a:spcBef>
            </a:pPr>
            <a:r>
              <a:rPr lang="en-US" dirty="0"/>
              <a:t>Examples: Cannabis and nicotine.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81232B-9BD6-453E-5EBD-3BBE72DAB994}"/>
              </a:ext>
            </a:extLst>
          </p:cNvPr>
          <p:cNvSpPr txBox="1"/>
          <p:nvPr/>
        </p:nvSpPr>
        <p:spPr>
          <a:xfrm>
            <a:off x="3740727" y="1898072"/>
            <a:ext cx="4638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*</a:t>
            </a:r>
            <a:endParaRPr lang="en-US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4ABAA9-1155-F764-276F-F32626301F12}"/>
              </a:ext>
            </a:extLst>
          </p:cNvPr>
          <p:cNvSpPr txBox="1"/>
          <p:nvPr/>
        </p:nvSpPr>
        <p:spPr>
          <a:xfrm>
            <a:off x="8440151" y="3718715"/>
            <a:ext cx="4638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*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06713393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424D1-17EF-4854-6326-9AB2BF18D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Route of administration is a crucial factor in drug reward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AF0D55-1B22-9A66-F972-A885F45D5D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676" t="27137" r="9683" b="18544"/>
          <a:stretch/>
        </p:blipFill>
        <p:spPr>
          <a:xfrm>
            <a:off x="796001" y="1994052"/>
            <a:ext cx="9002333" cy="4213439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494102-BA59-40E2-91A3-D985BB52DC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97126" y="2270647"/>
            <a:ext cx="3657600" cy="3200122"/>
          </a:xfrm>
        </p:spPr>
        <p:txBody>
          <a:bodyPr>
            <a:normAutofit/>
          </a:bodyPr>
          <a:lstStyle/>
          <a:p>
            <a:r>
              <a:rPr lang="en-US" sz="2400" dirty="0"/>
              <a:t>Faster drug injections results in:</a:t>
            </a:r>
          </a:p>
          <a:p>
            <a:pPr lvl="1"/>
            <a:r>
              <a:rPr lang="en-US" sz="2200" dirty="0"/>
              <a:t>increased limbic activity, more self admin, faster rise in dopamine neurotransmitter levels </a:t>
            </a:r>
          </a:p>
        </p:txBody>
      </p:sp>
    </p:spTree>
    <p:extLst>
      <p:ext uri="{BB962C8B-B14F-4D97-AF65-F5344CB8AC3E}">
        <p14:creationId xmlns:p14="http://schemas.microsoft.com/office/powerpoint/2010/main" val="248668421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814550-9D6C-4745-89DE-E72C04099B4E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57200" y="1276710"/>
            <a:ext cx="11277600" cy="457143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200" dirty="0"/>
              <a:t>DISTRIBUTION</a:t>
            </a:r>
          </a:p>
        </p:txBody>
      </p:sp>
    </p:spTree>
    <p:extLst>
      <p:ext uri="{BB962C8B-B14F-4D97-AF65-F5344CB8AC3E}">
        <p14:creationId xmlns:p14="http://schemas.microsoft.com/office/powerpoint/2010/main" val="278300753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C777BA-9531-4F6C-B858-F8A0DD11D4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drugs move from the blood to brain?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6ADA07-12CC-41AD-AF0B-8240E4CD81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3385" y="2421657"/>
            <a:ext cx="10947615" cy="3678303"/>
          </a:xfrm>
        </p:spPr>
        <p:txBody>
          <a:bodyPr>
            <a:normAutofit/>
          </a:bodyPr>
          <a:lstStyle/>
          <a:p>
            <a:pPr marL="630000" lvl="2" indent="0">
              <a:buNone/>
            </a:pPr>
            <a:r>
              <a:rPr lang="en-US" sz="1800" dirty="0"/>
              <a:t>                       Drugs need to move into the </a:t>
            </a:r>
            <a:r>
              <a:rPr lang="en-US" sz="1800" b="1" dirty="0"/>
              <a:t>B</a:t>
            </a:r>
            <a:r>
              <a:rPr lang="en-US" sz="1800" dirty="0"/>
              <a:t>ody </a:t>
            </a:r>
            <a:r>
              <a:rPr lang="en-US" sz="1800" dirty="0">
                <a:sym typeface="Wingdings" panose="05000000000000000000" pitchFamily="2" charset="2"/>
              </a:rPr>
              <a:t> </a:t>
            </a:r>
            <a:r>
              <a:rPr lang="en-US" sz="1800" b="1" dirty="0">
                <a:sym typeface="Wingdings" panose="05000000000000000000" pitchFamily="2" charset="2"/>
              </a:rPr>
              <a:t>B</a:t>
            </a:r>
            <a:r>
              <a:rPr lang="en-US" sz="1800" dirty="0">
                <a:sym typeface="Wingdings" panose="05000000000000000000" pitchFamily="2" charset="2"/>
              </a:rPr>
              <a:t>lood  </a:t>
            </a:r>
            <a:r>
              <a:rPr lang="en-US" sz="1800" b="1" dirty="0">
                <a:sym typeface="Wingdings" panose="05000000000000000000" pitchFamily="2" charset="2"/>
              </a:rPr>
              <a:t>B</a:t>
            </a:r>
            <a:r>
              <a:rPr lang="en-US" sz="1800" dirty="0">
                <a:sym typeface="Wingdings" panose="05000000000000000000" pitchFamily="2" charset="2"/>
              </a:rPr>
              <a:t>rain</a:t>
            </a:r>
          </a:p>
          <a:p>
            <a:pPr marL="630000" lvl="2" indent="0">
              <a:buNone/>
            </a:pPr>
            <a:endParaRPr lang="en-US" sz="1800" dirty="0">
              <a:sym typeface="Wingdings" panose="05000000000000000000" pitchFamily="2" charset="2"/>
            </a:endParaRPr>
          </a:p>
          <a:p>
            <a:r>
              <a:rPr lang="en-US" dirty="0"/>
              <a:t>Blood transport: once in the bloodstream, drug molecules attach to protein molecules.</a:t>
            </a:r>
          </a:p>
          <a:p>
            <a:pPr marL="666900" lvl="1" indent="-342900">
              <a:buFont typeface="Arial" panose="020B0604020202020204" pitchFamily="34" charset="0"/>
              <a:buChar char="•"/>
            </a:pPr>
            <a:r>
              <a:rPr lang="en-US" dirty="0"/>
              <a:t>Most common protein involved is albumin.</a:t>
            </a:r>
          </a:p>
          <a:p>
            <a:pPr marL="666900" lvl="1" indent="-342900">
              <a:buFont typeface="Arial" panose="020B0604020202020204" pitchFamily="34" charset="0"/>
              <a:buChar char="•"/>
            </a:pPr>
            <a:r>
              <a:rPr lang="en-US" dirty="0"/>
              <a:t>Inactive in this state and cannot leave the blood.</a:t>
            </a:r>
          </a:p>
          <a:p>
            <a:pPr marL="666900" lvl="1" indent="-342900">
              <a:buFont typeface="Arial" panose="020B0604020202020204" pitchFamily="34" charset="0"/>
              <a:buChar char="•"/>
            </a:pPr>
            <a:r>
              <a:rPr lang="en-US" dirty="0"/>
              <a:t>Protected from inactivation by enzymes.</a:t>
            </a:r>
          </a:p>
          <a:p>
            <a:pPr marL="666900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645948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64AF532-084D-443B-9329-67776A45D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13411"/>
            <a:ext cx="11277600" cy="678611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Transport in the Blood </a:t>
            </a:r>
            <a:endParaRPr lang="en-IN" sz="1000" dirty="0">
              <a:solidFill>
                <a:schemeClr val="tx1"/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DAAA063-844F-4638-97E5-46DB903C1BB6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33046" y="1306855"/>
            <a:ext cx="5908431" cy="4971691"/>
          </a:xfrm>
        </p:spPr>
        <p:txBody>
          <a:bodyPr>
            <a:normAutofit/>
          </a:bodyPr>
          <a:lstStyle/>
          <a:p>
            <a:r>
              <a:rPr lang="en-US" dirty="0"/>
              <a:t>Drugs vary in their affinity for binding with plasma proteins.</a:t>
            </a:r>
          </a:p>
          <a:p>
            <a:pPr marL="603638" lvl="2" indent="-285750"/>
            <a:r>
              <a:rPr lang="en-US" sz="1600" dirty="0"/>
              <a:t>A drug with high affinity will displace a drug with low affinity, and thus, the drug with low affinity exists in the unbound form.</a:t>
            </a:r>
          </a:p>
          <a:p>
            <a:pPr marL="603638" lvl="2" indent="-285750"/>
            <a:r>
              <a:rPr lang="en-US" sz="1600" dirty="0"/>
              <a:t>Increase in the unbound drug concentration helps move the drug out of the bloodstream to the sites of action faster.</a:t>
            </a:r>
          </a:p>
          <a:p>
            <a:r>
              <a:rPr lang="en-US" dirty="0"/>
              <a:t>Free, or unbound, drug molecules can move to sites of action in the body.</a:t>
            </a:r>
          </a:p>
          <a:p>
            <a:pPr marL="666900" lvl="1" indent="-342900">
              <a:buFont typeface="Arial" panose="020B0604020202020204" pitchFamily="34" charset="0"/>
              <a:buChar char="•"/>
            </a:pPr>
            <a:r>
              <a:rPr lang="en-US" dirty="0"/>
              <a:t>Release of protein-bound drug occurs to maintain the proportion of bound to free molecules.</a:t>
            </a:r>
          </a:p>
        </p:txBody>
      </p:sp>
      <p:pic>
        <p:nvPicPr>
          <p:cNvPr id="2" name="Picture 1" descr="A screenshot of a diagram&#10;&#10;Description automatically generated">
            <a:extLst>
              <a:ext uri="{FF2B5EF4-FFF2-40B4-BE49-F238E27FC236}">
                <a16:creationId xmlns:a16="http://schemas.microsoft.com/office/drawing/2014/main" id="{B6A5922D-7ECC-B80D-7143-6E7235BA31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2294" y="2351314"/>
            <a:ext cx="4697021" cy="2828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77885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C777BA-9531-4F6C-B858-F8A0DD11D4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drugs move from the blood to brain?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6ADA07-12CC-41AD-AF0B-8240E4CD81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385" y="2421657"/>
            <a:ext cx="11029615" cy="2220681"/>
          </a:xfrm>
        </p:spPr>
        <p:txBody>
          <a:bodyPr>
            <a:normAutofit/>
          </a:bodyPr>
          <a:lstStyle/>
          <a:p>
            <a:pPr marL="630000" lvl="2" indent="0" algn="ctr">
              <a:buNone/>
            </a:pPr>
            <a:r>
              <a:rPr lang="en-US" sz="1800" dirty="0"/>
              <a:t>Drugs need to move from outside the </a:t>
            </a:r>
            <a:r>
              <a:rPr lang="en-US" sz="1800" b="1" dirty="0"/>
              <a:t>B</a:t>
            </a:r>
            <a:r>
              <a:rPr lang="en-US" sz="1800" dirty="0"/>
              <a:t>ody </a:t>
            </a:r>
            <a:r>
              <a:rPr lang="en-US" sz="1800" dirty="0">
                <a:sym typeface="Wingdings" panose="05000000000000000000" pitchFamily="2" charset="2"/>
              </a:rPr>
              <a:t> </a:t>
            </a:r>
            <a:r>
              <a:rPr lang="en-US" sz="1800" b="1" dirty="0">
                <a:sym typeface="Wingdings" panose="05000000000000000000" pitchFamily="2" charset="2"/>
              </a:rPr>
              <a:t>B</a:t>
            </a:r>
            <a:r>
              <a:rPr lang="en-US" sz="1800" dirty="0">
                <a:sym typeface="Wingdings" panose="05000000000000000000" pitchFamily="2" charset="2"/>
              </a:rPr>
              <a:t>lood  </a:t>
            </a:r>
            <a:r>
              <a:rPr lang="en-US" sz="1800" b="1" dirty="0">
                <a:sym typeface="Wingdings" panose="05000000000000000000" pitchFamily="2" charset="2"/>
              </a:rPr>
              <a:t>B</a:t>
            </a:r>
            <a:r>
              <a:rPr lang="en-US" sz="1800" dirty="0">
                <a:sym typeface="Wingdings" panose="05000000000000000000" pitchFamily="2" charset="2"/>
              </a:rPr>
              <a:t>rain</a:t>
            </a:r>
          </a:p>
          <a:p>
            <a:pPr marL="630000" lvl="2" indent="0">
              <a:buNone/>
            </a:pPr>
            <a:endParaRPr lang="en-US" sz="1800" dirty="0">
              <a:sym typeface="Wingdings" panose="05000000000000000000" pitchFamily="2" charset="2"/>
            </a:endParaRPr>
          </a:p>
          <a:p>
            <a:r>
              <a:rPr lang="en-US" dirty="0"/>
              <a:t>Once in the bloodstream, drug molecules attach to protein molecules.</a:t>
            </a:r>
          </a:p>
          <a:p>
            <a:pPr marL="666900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353FED-9E59-D157-7150-2125F6E0762C}"/>
              </a:ext>
            </a:extLst>
          </p:cNvPr>
          <p:cNvSpPr txBox="1"/>
          <p:nvPr/>
        </p:nvSpPr>
        <p:spPr>
          <a:xfrm>
            <a:off x="3881175" y="4526076"/>
            <a:ext cx="6094324" cy="10464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200" dirty="0"/>
              <a:t>However, still 2 factors to overcome – </a:t>
            </a:r>
          </a:p>
          <a:p>
            <a:pPr lvl="1"/>
            <a:r>
              <a:rPr lang="en-US" sz="2000" b="1" dirty="0"/>
              <a:t>1) Drug depots</a:t>
            </a:r>
            <a:endParaRPr lang="en-US" altLang="en-US" sz="2000" b="1" dirty="0"/>
          </a:p>
          <a:p>
            <a:pPr lvl="1"/>
            <a:r>
              <a:rPr lang="en-US" sz="2000" b="1" dirty="0"/>
              <a:t>2) Blood-brain barrier</a:t>
            </a:r>
          </a:p>
        </p:txBody>
      </p:sp>
    </p:spTree>
    <p:extLst>
      <p:ext uri="{BB962C8B-B14F-4D97-AF65-F5344CB8AC3E}">
        <p14:creationId xmlns:p14="http://schemas.microsoft.com/office/powerpoint/2010/main" val="3829650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64AF532-084D-443B-9329-67776A45D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13411"/>
            <a:ext cx="11277600" cy="678611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Drug depots</a:t>
            </a:r>
            <a:endParaRPr lang="en-IN" sz="1000" dirty="0">
              <a:solidFill>
                <a:schemeClr val="tx1"/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DAAA063-844F-4638-97E5-46DB903C1BB6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33045" y="1306855"/>
            <a:ext cx="8356719" cy="4971691"/>
          </a:xfrm>
        </p:spPr>
        <p:txBody>
          <a:bodyPr>
            <a:normAutofit/>
          </a:bodyPr>
          <a:lstStyle/>
          <a:p>
            <a:r>
              <a:rPr lang="en-US" u="sng" dirty="0"/>
              <a:t>Drug depots</a:t>
            </a:r>
            <a:r>
              <a:rPr lang="en-US" dirty="0"/>
              <a:t> act to slow down pharmacokinetics</a:t>
            </a:r>
          </a:p>
          <a:p>
            <a:pPr lvl="1"/>
            <a:r>
              <a:rPr lang="en-US" sz="1800" dirty="0"/>
              <a:t>Inactive storage spots in the body effecting a drugs’ distribution and elimination</a:t>
            </a:r>
          </a:p>
          <a:p>
            <a:pPr lvl="1"/>
            <a:r>
              <a:rPr lang="en-US" sz="1800" dirty="0"/>
              <a:t>Blood proteins (e.g., albumin) can bind to (“stick to”) drug, temporarily</a:t>
            </a:r>
          </a:p>
          <a:p>
            <a:pPr lvl="3"/>
            <a:r>
              <a:rPr lang="en-US" sz="1800" dirty="0"/>
              <a:t>When bound, drug can’t cross blood-brain barrier</a:t>
            </a:r>
          </a:p>
          <a:p>
            <a:pPr lvl="1"/>
            <a:r>
              <a:rPr lang="en-US" sz="1800" dirty="0"/>
              <a:t>Typically occurs in fat, occasionally muscle, sometimes bone:</a:t>
            </a:r>
          </a:p>
          <a:p>
            <a:pPr lvl="3"/>
            <a:r>
              <a:rPr lang="en-US" sz="1800" dirty="0"/>
              <a:t>Some drugs (e.g., THC) dissolve into body fat, temporarily</a:t>
            </a:r>
          </a:p>
        </p:txBody>
      </p:sp>
    </p:spTree>
    <p:extLst>
      <p:ext uri="{BB962C8B-B14F-4D97-AF65-F5344CB8AC3E}">
        <p14:creationId xmlns:p14="http://schemas.microsoft.com/office/powerpoint/2010/main" val="144632095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23BF7E6-48FF-458E-BB98-2AE8894E24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151" y="596204"/>
            <a:ext cx="11277600" cy="678611"/>
          </a:xfrm>
        </p:spPr>
        <p:txBody>
          <a:bodyPr/>
          <a:lstStyle/>
          <a:p>
            <a:r>
              <a:rPr lang="en-IN" dirty="0">
                <a:solidFill>
                  <a:schemeClr val="tx1"/>
                </a:solidFill>
              </a:rPr>
              <a:t>Blood-Brain Barrier (BBB)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E2E1890-8998-429A-BFCF-536B19A9AF8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87828" y="1507253"/>
            <a:ext cx="10726616" cy="2240782"/>
          </a:xfrm>
        </p:spPr>
        <p:txBody>
          <a:bodyPr>
            <a:normAutofit/>
          </a:bodyPr>
          <a:lstStyle/>
          <a:p>
            <a:r>
              <a:rPr lang="en-US" dirty="0"/>
              <a:t>In general, only small </a:t>
            </a:r>
            <a:r>
              <a:rPr lang="en-US" b="1" dirty="0">
                <a:solidFill>
                  <a:srgbClr val="E21A23"/>
                </a:solidFill>
              </a:rPr>
              <a:t>lipophilic</a:t>
            </a:r>
            <a:r>
              <a:rPr lang="en-US" dirty="0"/>
              <a:t> molecules enter the brain.</a:t>
            </a:r>
          </a:p>
          <a:p>
            <a:r>
              <a:rPr lang="en-US" dirty="0"/>
              <a:t>About 85 percent of brain capillaries are covered with </a:t>
            </a:r>
            <a:r>
              <a:rPr lang="en-US" b="1" dirty="0"/>
              <a:t>astrocytes</a:t>
            </a:r>
            <a:r>
              <a:rPr lang="en-US" dirty="0"/>
              <a:t>, and there is little extracellular space next to the blood vessel walls.</a:t>
            </a:r>
          </a:p>
          <a:p>
            <a:pPr marL="660788" lvl="2" indent="-342900">
              <a:buFont typeface="Arial" panose="020B0604020202020204" pitchFamily="34" charset="0"/>
              <a:buChar char="•"/>
            </a:pPr>
            <a:r>
              <a:rPr lang="en-US" sz="1600" dirty="0"/>
              <a:t>Active transport systems may be needed to move chemicals in and out of the brain.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BBB also does not cover area of the brain – tends to be absent in hypothalamus and medulla in the “area postrema” (vomiting the center of the brain) </a:t>
            </a:r>
          </a:p>
          <a:p>
            <a:endParaRPr lang="en-US" dirty="0"/>
          </a:p>
        </p:txBody>
      </p:sp>
      <p:pic>
        <p:nvPicPr>
          <p:cNvPr id="2" name="Picture 2" descr="Blood-Brain Barrier">
            <a:extLst>
              <a:ext uri="{FF2B5EF4-FFF2-40B4-BE49-F238E27FC236}">
                <a16:creationId xmlns:a16="http://schemas.microsoft.com/office/drawing/2014/main" id="{9A878270-B7E0-E956-D240-7BACEE289D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5132" y="3881421"/>
            <a:ext cx="5633775" cy="2703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1">
            <a:extLst>
              <a:ext uri="{FF2B5EF4-FFF2-40B4-BE49-F238E27FC236}">
                <a16:creationId xmlns:a16="http://schemas.microsoft.com/office/drawing/2014/main" id="{1D916D7F-13D1-C797-7156-37A6140ED8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2407" y="4892113"/>
            <a:ext cx="2472679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1" dirty="0">
                <a:latin typeface="Arial" panose="020B0604020202020204" pitchFamily="34" charset="0"/>
              </a:rPr>
              <a:t>A capillary in body, outside of brain</a:t>
            </a: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27F9044E-274C-75B5-49E1-7015620673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88040" y="4860363"/>
            <a:ext cx="218693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1" dirty="0">
                <a:latin typeface="Arial" panose="020B0604020202020204" pitchFamily="34" charset="0"/>
              </a:rPr>
              <a:t>A capillary in the brain</a:t>
            </a:r>
          </a:p>
        </p:txBody>
      </p:sp>
    </p:spTree>
    <p:extLst>
      <p:ext uri="{BB962C8B-B14F-4D97-AF65-F5344CB8AC3E}">
        <p14:creationId xmlns:p14="http://schemas.microsoft.com/office/powerpoint/2010/main" val="137562175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814550-9D6C-4745-89DE-E72C04099B4E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57200" y="1276710"/>
            <a:ext cx="11277600" cy="457143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200" dirty="0"/>
              <a:t>METABOLISM /</a:t>
            </a:r>
          </a:p>
          <a:p>
            <a:pPr marL="0" indent="0" algn="ctr">
              <a:buNone/>
            </a:pPr>
            <a:r>
              <a:rPr lang="en-US" sz="3200" dirty="0"/>
              <a:t>ELIMINATION</a:t>
            </a:r>
          </a:p>
        </p:txBody>
      </p:sp>
    </p:spTree>
    <p:extLst>
      <p:ext uri="{BB962C8B-B14F-4D97-AF65-F5344CB8AC3E}">
        <p14:creationId xmlns:p14="http://schemas.microsoft.com/office/powerpoint/2010/main" val="186592468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9940578-61CC-4684-BD8F-48CFF8FCEC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055" y="586155"/>
            <a:ext cx="11277600" cy="678611"/>
          </a:xfrm>
        </p:spPr>
        <p:txBody>
          <a:bodyPr/>
          <a:lstStyle/>
          <a:p>
            <a:r>
              <a:rPr lang="en-IN" dirty="0">
                <a:solidFill>
                  <a:schemeClr val="tx1"/>
                </a:solidFill>
              </a:rPr>
              <a:t>Metabolism</a:t>
            </a:r>
            <a:endParaRPr lang="en-IN" sz="1000" dirty="0">
              <a:solidFill>
                <a:schemeClr val="tx1"/>
              </a:solidFill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350600C-8CD0-430E-BCB5-E3023D5F181E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12948" y="1838848"/>
            <a:ext cx="10740013" cy="3104941"/>
          </a:xfrm>
        </p:spPr>
        <p:txBody>
          <a:bodyPr/>
          <a:lstStyle/>
          <a:p>
            <a:pPr marL="0" indent="0">
              <a:buNone/>
            </a:pPr>
            <a:r>
              <a:rPr lang="en-US" altLang="en-US" b="1" dirty="0"/>
              <a:t>3. Elimination (Drug Deactivation)</a:t>
            </a:r>
            <a:endParaRPr lang="en-US" altLang="en-US" dirty="0"/>
          </a:p>
          <a:p>
            <a:r>
              <a:rPr lang="en-US" dirty="0"/>
              <a:t>A drug ceases to have an effect when it is either </a:t>
            </a:r>
            <a:br>
              <a:rPr lang="en-US" dirty="0"/>
            </a:br>
            <a:r>
              <a:rPr lang="en-US" dirty="0"/>
              <a:t>1) chemically changed or is 2) excreted unchanged from the body.</a:t>
            </a:r>
          </a:p>
          <a:p>
            <a:endParaRPr lang="en-US" dirty="0"/>
          </a:p>
          <a:p>
            <a:pPr lvl="8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404384E-74BB-725C-F8C5-62C00F341603}"/>
              </a:ext>
            </a:extLst>
          </p:cNvPr>
          <p:cNvSpPr txBox="1"/>
          <p:nvPr/>
        </p:nvSpPr>
        <p:spPr>
          <a:xfrm>
            <a:off x="1590153" y="3339458"/>
            <a:ext cx="31325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800" dirty="0">
                <a:solidFill>
                  <a:srgbClr val="C00000"/>
                </a:solidFill>
              </a:rPr>
              <a:t>Enzymes in the </a:t>
            </a:r>
            <a:r>
              <a:rPr lang="en-US" sz="1800" b="1" dirty="0">
                <a:solidFill>
                  <a:srgbClr val="C00000"/>
                </a:solidFill>
              </a:rPr>
              <a:t>liver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8BBC95-7456-FD6D-E4BB-8C733E2C2F97}"/>
              </a:ext>
            </a:extLst>
          </p:cNvPr>
          <p:cNvSpPr txBox="1"/>
          <p:nvPr/>
        </p:nvSpPr>
        <p:spPr>
          <a:xfrm>
            <a:off x="6775102" y="3357379"/>
            <a:ext cx="31225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altLang="en-US" sz="1800" b="1" dirty="0">
                <a:solidFill>
                  <a:schemeClr val="accent6">
                    <a:lumMod val="50000"/>
                  </a:schemeClr>
                </a:solidFill>
              </a:rPr>
              <a:t>Kidneys</a:t>
            </a:r>
            <a:r>
              <a:rPr lang="en-US" altLang="en-US" sz="1800" dirty="0">
                <a:solidFill>
                  <a:schemeClr val="accent6">
                    <a:lumMod val="50000"/>
                  </a:schemeClr>
                </a:solidFill>
              </a:rPr>
              <a:t> filter blood</a:t>
            </a:r>
          </a:p>
        </p:txBody>
      </p:sp>
      <p:pic>
        <p:nvPicPr>
          <p:cNvPr id="11" name="Picture 10" descr="Diagram of a kidney with arrows&#10;&#10;Description automatically generated">
            <a:extLst>
              <a:ext uri="{FF2B5EF4-FFF2-40B4-BE49-F238E27FC236}">
                <a16:creationId xmlns:a16="http://schemas.microsoft.com/office/drawing/2014/main" id="{2C2B6F54-0ED5-F897-89FF-9BABFCC9A7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9133" y="3833278"/>
            <a:ext cx="2738008" cy="2775892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18BC2D38-01AD-1BF0-5069-57B123C60CBB}"/>
              </a:ext>
            </a:extLst>
          </p:cNvPr>
          <p:cNvGrpSpPr/>
          <p:nvPr/>
        </p:nvGrpSpPr>
        <p:grpSpPr>
          <a:xfrm>
            <a:off x="1316386" y="4009293"/>
            <a:ext cx="3888661" cy="2703005"/>
            <a:chOff x="1346531" y="3396344"/>
            <a:chExt cx="3888661" cy="2703005"/>
          </a:xfrm>
        </p:grpSpPr>
        <p:pic>
          <p:nvPicPr>
            <p:cNvPr id="14" name="Picture 13" descr="A human liver on a white background&#10;&#10;Description automatically generated">
              <a:extLst>
                <a:ext uri="{FF2B5EF4-FFF2-40B4-BE49-F238E27FC236}">
                  <a16:creationId xmlns:a16="http://schemas.microsoft.com/office/drawing/2014/main" id="{0D885F75-3475-363E-FA86-F251CEEB2A4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3180" y="3868615"/>
              <a:ext cx="3492012" cy="2230734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E37D130A-A50D-94DA-634A-CACFED0162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-6776" t="1181" r="68737" b="16090"/>
            <a:stretch/>
          </p:blipFill>
          <p:spPr>
            <a:xfrm>
              <a:off x="1346531" y="3396344"/>
              <a:ext cx="2481892" cy="25924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027895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>
            <a:extLst>
              <a:ext uri="{FF2B5EF4-FFF2-40B4-BE49-F238E27FC236}">
                <a16:creationId xmlns:a16="http://schemas.microsoft.com/office/drawing/2014/main" id="{AC81494C-848E-4B54-9830-FD7475F4E4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Liver function and Cytochrome p450</a:t>
            </a:r>
            <a:endParaRPr lang="en-US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1ED8E3-01AA-4080-8229-58E1E4BCC6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143" y="2039819"/>
            <a:ext cx="5256901" cy="4350933"/>
          </a:xfrm>
        </p:spPr>
        <p:txBody>
          <a:bodyPr>
            <a:normAutofit/>
          </a:bodyPr>
          <a:lstStyle/>
          <a:p>
            <a:r>
              <a:rPr lang="en-US" altLang="en-US" b="1" dirty="0">
                <a:solidFill>
                  <a:srgbClr val="4A0167"/>
                </a:solidFill>
              </a:rPr>
              <a:t>CYP450</a:t>
            </a:r>
            <a:r>
              <a:rPr lang="en-US" altLang="en-US" dirty="0"/>
              <a:t> – a family of liver enzymes </a:t>
            </a:r>
            <a:r>
              <a:rPr lang="en-US" dirty="0"/>
              <a:t>specialized for inactivating various general kinds of foreign chemicals ingested.</a:t>
            </a:r>
            <a:endParaRPr lang="en-US" altLang="en-US" dirty="0"/>
          </a:p>
          <a:p>
            <a:pPr lvl="1"/>
            <a:r>
              <a:rPr lang="en-US" altLang="en-US" sz="1800" dirty="0"/>
              <a:t>Turn </a:t>
            </a:r>
            <a:r>
              <a:rPr lang="en-US" altLang="en-US" sz="1800" b="1" dirty="0">
                <a:solidFill>
                  <a:schemeClr val="accent2">
                    <a:lumMod val="50000"/>
                  </a:schemeClr>
                </a:solidFill>
              </a:rPr>
              <a:t>drugs</a:t>
            </a:r>
            <a:r>
              <a:rPr lang="en-US" altLang="en-US" sz="1800" dirty="0"/>
              <a:t> into less lipid-soluble (i.e., more water-soluble) molecules called </a:t>
            </a:r>
            <a:r>
              <a:rPr lang="en-US" altLang="en-US" sz="1800" b="1" dirty="0">
                <a:solidFill>
                  <a:srgbClr val="7030A0"/>
                </a:solidFill>
              </a:rPr>
              <a:t>metabolites</a:t>
            </a:r>
            <a:r>
              <a:rPr lang="en-US" altLang="en-US" sz="1800" dirty="0">
                <a:solidFill>
                  <a:srgbClr val="FF0000"/>
                </a:solidFill>
              </a:rPr>
              <a:t>.</a:t>
            </a:r>
            <a:endParaRPr lang="en-US" altLang="en-US" sz="1800" dirty="0"/>
          </a:p>
          <a:p>
            <a:pPr lvl="1"/>
            <a:r>
              <a:rPr lang="en-US" sz="1800" dirty="0"/>
              <a:t>Many drugs have </a:t>
            </a:r>
            <a:r>
              <a:rPr lang="en-US" sz="1800" dirty="0">
                <a:solidFill>
                  <a:schemeClr val="tx1"/>
                </a:solidFill>
              </a:rPr>
              <a:t>active</a:t>
            </a:r>
            <a:r>
              <a:rPr lang="en-US" sz="1800" b="1" dirty="0">
                <a:solidFill>
                  <a:srgbClr val="E21A23"/>
                </a:solidFill>
              </a:rPr>
              <a:t> </a:t>
            </a:r>
            <a:r>
              <a:rPr lang="en-US" sz="1800" b="1" dirty="0">
                <a:solidFill>
                  <a:srgbClr val="7030A0"/>
                </a:solidFill>
              </a:rPr>
              <a:t>metabolites</a:t>
            </a:r>
            <a:r>
              <a:rPr lang="en-US" sz="1800" dirty="0"/>
              <a:t> that produce effects similar to those of the original drug and prolong the effects considerably.</a:t>
            </a:r>
          </a:p>
        </p:txBody>
      </p:sp>
      <p:pic>
        <p:nvPicPr>
          <p:cNvPr id="2" name="Picture 1" descr="A diagram of a plant life cycle&#10;&#10;Description automatically generated">
            <a:extLst>
              <a:ext uri="{FF2B5EF4-FFF2-40B4-BE49-F238E27FC236}">
                <a16:creationId xmlns:a16="http://schemas.microsoft.com/office/drawing/2014/main" id="{3C382257-78D4-8D0E-D558-B0087566C7C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2" t="27106" r="1909" b="16190"/>
          <a:stretch/>
        </p:blipFill>
        <p:spPr>
          <a:xfrm>
            <a:off x="6229978" y="3174130"/>
            <a:ext cx="5315578" cy="210125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Content Placeholder 2"/>
          <p:cNvSpPr>
            <a:spLocks noGrp="1"/>
          </p:cNvSpPr>
          <p:nvPr>
            <p:ph idx="1"/>
          </p:nvPr>
        </p:nvSpPr>
        <p:spPr>
          <a:xfrm>
            <a:off x="744772" y="1916431"/>
            <a:ext cx="9359348" cy="4525963"/>
          </a:xfrm>
        </p:spPr>
        <p:txBody>
          <a:bodyPr>
            <a:noAutofit/>
          </a:bodyPr>
          <a:lstStyle/>
          <a:p>
            <a:pPr lvl="1"/>
            <a:r>
              <a:rPr lang="en-US" altLang="en-US" sz="2000" dirty="0">
                <a:solidFill>
                  <a:schemeClr val="tx1"/>
                </a:solidFill>
              </a:rPr>
              <a:t>Narcotic</a:t>
            </a:r>
          </a:p>
          <a:p>
            <a:pPr lvl="1"/>
            <a:r>
              <a:rPr lang="en-US" altLang="en-US" sz="2000" dirty="0">
                <a:solidFill>
                  <a:schemeClr val="tx1"/>
                </a:solidFill>
              </a:rPr>
              <a:t>Sedative</a:t>
            </a:r>
          </a:p>
          <a:p>
            <a:pPr lvl="1"/>
            <a:r>
              <a:rPr lang="en-US" altLang="en-US" sz="2000" dirty="0">
                <a:solidFill>
                  <a:schemeClr val="tx1"/>
                </a:solidFill>
              </a:rPr>
              <a:t>Tranquilizer</a:t>
            </a:r>
          </a:p>
          <a:p>
            <a:pPr lvl="1"/>
            <a:r>
              <a:rPr lang="en-US" altLang="en-US" sz="2000" dirty="0">
                <a:solidFill>
                  <a:schemeClr val="tx1"/>
                </a:solidFill>
              </a:rPr>
              <a:t>Analgesic</a:t>
            </a:r>
          </a:p>
          <a:p>
            <a:pPr lvl="1"/>
            <a:r>
              <a:rPr lang="en-US" altLang="en-US" sz="2000" dirty="0">
                <a:solidFill>
                  <a:schemeClr val="tx1"/>
                </a:solidFill>
              </a:rPr>
              <a:t>Anesthetic</a:t>
            </a:r>
          </a:p>
          <a:p>
            <a:pPr lvl="1"/>
            <a:r>
              <a:rPr lang="en-US" altLang="en-US" sz="2000" dirty="0">
                <a:solidFill>
                  <a:schemeClr val="tx1"/>
                </a:solidFill>
              </a:rPr>
              <a:t>Anxiolytic</a:t>
            </a:r>
          </a:p>
          <a:p>
            <a:pPr lvl="1"/>
            <a:r>
              <a:rPr lang="en-US" altLang="en-US" sz="2000" dirty="0">
                <a:solidFill>
                  <a:schemeClr val="tx1"/>
                </a:solidFill>
              </a:rPr>
              <a:t>Euphoric</a:t>
            </a:r>
          </a:p>
          <a:p>
            <a:pPr lvl="1"/>
            <a:r>
              <a:rPr lang="en-US" altLang="en-US" sz="2000" dirty="0">
                <a:solidFill>
                  <a:schemeClr val="tx1"/>
                </a:solidFill>
              </a:rPr>
              <a:t>Rewarding</a:t>
            </a:r>
          </a:p>
          <a:p>
            <a:pPr lvl="1"/>
            <a:r>
              <a:rPr lang="en-US" altLang="en-US" sz="2000" dirty="0">
                <a:solidFill>
                  <a:schemeClr val="tx1"/>
                </a:solidFill>
              </a:rPr>
              <a:t>Reinforcing</a:t>
            </a:r>
          </a:p>
        </p:txBody>
      </p:sp>
      <p:sp>
        <p:nvSpPr>
          <p:cNvPr id="2" name="Title 5">
            <a:extLst>
              <a:ext uri="{FF2B5EF4-FFF2-40B4-BE49-F238E27FC236}">
                <a16:creationId xmlns:a16="http://schemas.microsoft.com/office/drawing/2014/main" id="{BF05B205-914D-74F4-4A56-547663A8A2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819" y="1013461"/>
            <a:ext cx="10309609" cy="678611"/>
          </a:xfrm>
        </p:spPr>
        <p:txBody>
          <a:bodyPr>
            <a:normAutofit fontScale="90000"/>
          </a:bodyPr>
          <a:lstStyle/>
          <a:p>
            <a:r>
              <a:rPr lang="en-IN" b="1" dirty="0"/>
              <a:t>FYI - NOT </a:t>
            </a:r>
            <a:r>
              <a:rPr lang="en-IN" b="1" i="1" dirty="0"/>
              <a:t>technically</a:t>
            </a:r>
            <a:r>
              <a:rPr lang="en-IN" b="1" dirty="0"/>
              <a:t> Drug classes – related terms</a:t>
            </a:r>
          </a:p>
        </p:txBody>
      </p:sp>
    </p:spTree>
    <p:extLst>
      <p:ext uri="{BB962C8B-B14F-4D97-AF65-F5344CB8AC3E}">
        <p14:creationId xmlns:p14="http://schemas.microsoft.com/office/powerpoint/2010/main" val="190395574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B45DA96-C89E-4817-9E47-20DC10D454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7852" y="1506275"/>
            <a:ext cx="29813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>
                <a:solidFill>
                  <a:srgbClr val="C00000"/>
                </a:solidFill>
                <a:latin typeface="Arial" panose="020B0604020202020204" pitchFamily="34" charset="0"/>
              </a:rPr>
              <a:t>Drug (lipid soluble) in blood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B66B2A41-72EC-44DF-83AA-3A37BCF45B7E}"/>
              </a:ext>
            </a:extLst>
          </p:cNvPr>
          <p:cNvCxnSpPr>
            <a:cxnSpLocks/>
          </p:cNvCxnSpPr>
          <p:nvPr/>
        </p:nvCxnSpPr>
        <p:spPr>
          <a:xfrm>
            <a:off x="4089679" y="1685611"/>
            <a:ext cx="854947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B5D1AAE0-33A0-4949-B088-D4F73CE745F8}"/>
              </a:ext>
            </a:extLst>
          </p:cNvPr>
          <p:cNvSpPr/>
          <p:nvPr/>
        </p:nvSpPr>
        <p:spPr>
          <a:xfrm>
            <a:off x="5181600" y="1295400"/>
            <a:ext cx="1905000" cy="838200"/>
          </a:xfrm>
          <a:prstGeom prst="rect">
            <a:avLst/>
          </a:prstGeom>
          <a:solidFill>
            <a:srgbClr val="FF7C8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sz="4000" dirty="0"/>
              <a:t>Liver </a:t>
            </a:r>
            <a:r>
              <a:rPr lang="en-US" sz="1600" dirty="0"/>
              <a:t>(CYP450 enzymes)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90CE03A-EA03-4882-AB41-78BA416F32C9}"/>
              </a:ext>
            </a:extLst>
          </p:cNvPr>
          <p:cNvCxnSpPr/>
          <p:nvPr/>
        </p:nvCxnSpPr>
        <p:spPr>
          <a:xfrm flipH="1">
            <a:off x="5562600" y="2286000"/>
            <a:ext cx="457200" cy="685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1697416-A49A-4A91-AEE7-42CA4067F4E9}"/>
              </a:ext>
            </a:extLst>
          </p:cNvPr>
          <p:cNvCxnSpPr/>
          <p:nvPr/>
        </p:nvCxnSpPr>
        <p:spPr>
          <a:xfrm>
            <a:off x="6019800" y="2286000"/>
            <a:ext cx="533400" cy="685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C3DBC422-8F93-4954-8478-24707A6CF6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89414" y="2982913"/>
            <a:ext cx="2287587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FF0000"/>
                </a:solidFill>
                <a:latin typeface="Arial" panose="020B0604020202020204" pitchFamily="34" charset="0"/>
              </a:rPr>
              <a:t>Metabolite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(more water soluble)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EEF7520-6C49-4ACE-BA2A-CDA3DF3E8C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86500" y="2994025"/>
            <a:ext cx="21082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Drug (lipid soluble)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7C364BD-A000-422D-9AD9-415427335A88}"/>
              </a:ext>
            </a:extLst>
          </p:cNvPr>
          <p:cNvCxnSpPr/>
          <p:nvPr/>
        </p:nvCxnSpPr>
        <p:spPr>
          <a:xfrm>
            <a:off x="5562600" y="3629026"/>
            <a:ext cx="457200" cy="48577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7BF4DEB-88DE-48AB-8980-CDC4250B7CEF}"/>
              </a:ext>
            </a:extLst>
          </p:cNvPr>
          <p:cNvCxnSpPr/>
          <p:nvPr/>
        </p:nvCxnSpPr>
        <p:spPr>
          <a:xfrm flipH="1">
            <a:off x="6400800" y="3429000"/>
            <a:ext cx="457200" cy="685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2049251B-39BF-440D-BAC2-B4FE6048AF59}"/>
              </a:ext>
            </a:extLst>
          </p:cNvPr>
          <p:cNvSpPr/>
          <p:nvPr/>
        </p:nvSpPr>
        <p:spPr>
          <a:xfrm>
            <a:off x="5327650" y="4267200"/>
            <a:ext cx="1917700" cy="76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sz="2800" dirty="0">
                <a:solidFill>
                  <a:schemeClr val="tx1"/>
                </a:solidFill>
              </a:rPr>
              <a:t>Kidneys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9EE95F8-AFF3-4409-9EC2-337C7F5950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41839" y="5560926"/>
            <a:ext cx="209550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>
                <a:latin typeface="Arial" panose="020B0604020202020204" pitchFamily="34" charset="0"/>
              </a:rPr>
              <a:t>Water-soluble stuff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>
                <a:latin typeface="Arial" panose="020B0604020202020204" pitchFamily="34" charset="0"/>
              </a:rPr>
              <a:t>(metabolites) 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>
                <a:latin typeface="Arial" panose="020B0604020202020204" pitchFamily="34" charset="0"/>
              </a:rPr>
              <a:t>excreted in urine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2A055F5-BBD9-4B43-BF8C-3D8CA0FD70F8}"/>
              </a:ext>
            </a:extLst>
          </p:cNvPr>
          <p:cNvCxnSpPr/>
          <p:nvPr/>
        </p:nvCxnSpPr>
        <p:spPr>
          <a:xfrm flipH="1">
            <a:off x="5791200" y="5105400"/>
            <a:ext cx="228600" cy="304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F3C9B1B-AA32-4915-A9F5-BDF36F5A7C40}"/>
              </a:ext>
            </a:extLst>
          </p:cNvPr>
          <p:cNvCxnSpPr>
            <a:cxnSpLocks/>
          </p:cNvCxnSpPr>
          <p:nvPr/>
        </p:nvCxnSpPr>
        <p:spPr>
          <a:xfrm>
            <a:off x="6518868" y="5128691"/>
            <a:ext cx="364253" cy="36775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684DF66E-608D-4DA3-82BF-8D4694CF46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36450" y="5521883"/>
            <a:ext cx="3017837" cy="92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>
                <a:latin typeface="Arial" panose="020B0604020202020204" pitchFamily="34" charset="0"/>
              </a:rPr>
              <a:t>Lipid-soluble stuff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>
                <a:latin typeface="Arial" panose="020B0604020202020204" pitchFamily="34" charset="0"/>
              </a:rPr>
              <a:t>(Drug)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>
                <a:latin typeface="Arial" panose="020B0604020202020204" pitchFamily="34" charset="0"/>
              </a:rPr>
              <a:t>Reabsorbed in bloodstream</a:t>
            </a:r>
          </a:p>
        </p:txBody>
      </p:sp>
      <p:sp>
        <p:nvSpPr>
          <p:cNvPr id="30" name="Arc 29">
            <a:extLst>
              <a:ext uri="{FF2B5EF4-FFF2-40B4-BE49-F238E27FC236}">
                <a16:creationId xmlns:a16="http://schemas.microsoft.com/office/drawing/2014/main" id="{13948612-C71B-4424-89BB-4149CF51DF5E}"/>
              </a:ext>
            </a:extLst>
          </p:cNvPr>
          <p:cNvSpPr/>
          <p:nvPr/>
        </p:nvSpPr>
        <p:spPr>
          <a:xfrm rot="20869927" flipH="1">
            <a:off x="2833635" y="2260880"/>
            <a:ext cx="1045029" cy="4153998"/>
          </a:xfrm>
          <a:prstGeom prst="arc">
            <a:avLst>
              <a:gd name="adj1" fmla="val 16278255"/>
              <a:gd name="adj2" fmla="val 4972499"/>
            </a:avLst>
          </a:prstGeom>
          <a:ln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3" name="Title 5">
            <a:extLst>
              <a:ext uri="{FF2B5EF4-FFF2-40B4-BE49-F238E27FC236}">
                <a16:creationId xmlns:a16="http://schemas.microsoft.com/office/drawing/2014/main" id="{ECECBC11-4AC4-84FC-99A9-6339CA62C909}"/>
              </a:ext>
            </a:extLst>
          </p:cNvPr>
          <p:cNvSpPr txBox="1">
            <a:spLocks/>
          </p:cNvSpPr>
          <p:nvPr/>
        </p:nvSpPr>
        <p:spPr>
          <a:xfrm>
            <a:off x="417974" y="573443"/>
            <a:ext cx="3783205" cy="678611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dirty="0">
                <a:solidFill>
                  <a:schemeClr val="tx1"/>
                </a:solidFill>
              </a:rPr>
              <a:t>Drug Deactivation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animBg="1"/>
      <p:bldP spid="10" grpId="0"/>
      <p:bldP spid="12" grpId="0"/>
      <p:bldP spid="17" grpId="0" animBg="1"/>
      <p:bldP spid="18" grpId="0"/>
      <p:bldP spid="26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9318C-E7A7-E076-A9B1-02002AB64E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56010"/>
            <a:ext cx="11277600" cy="678611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Drug half life and first order kinetics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DBA30EF8-49F3-E811-A06D-8264FAB7EA86}"/>
              </a:ext>
            </a:extLst>
          </p:cNvPr>
          <p:cNvSpPr txBox="1">
            <a:spLocks/>
          </p:cNvSpPr>
          <p:nvPr/>
        </p:nvSpPr>
        <p:spPr>
          <a:xfrm>
            <a:off x="2200589" y="5487237"/>
            <a:ext cx="2670246" cy="533400"/>
          </a:xfrm>
          <a:prstGeom prst="rect">
            <a:avLst/>
          </a:prstGeom>
        </p:spPr>
        <p:txBody>
          <a:bodyPr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charset="0"/>
              <a:buChar char="•"/>
              <a:defRPr/>
            </a:pPr>
            <a:endParaRPr lang="en-US" dirty="0"/>
          </a:p>
        </p:txBody>
      </p:sp>
      <p:sp>
        <p:nvSpPr>
          <p:cNvPr id="6" name="TextBox 1">
            <a:extLst>
              <a:ext uri="{FF2B5EF4-FFF2-40B4-BE49-F238E27FC236}">
                <a16:creationId xmlns:a16="http://schemas.microsoft.com/office/drawing/2014/main" id="{07D26A10-EC77-C489-16DC-A07C68E363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2484" y="1781069"/>
            <a:ext cx="888441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1" u="sng" dirty="0">
                <a:solidFill>
                  <a:schemeClr val="accent2">
                    <a:lumMod val="50000"/>
                  </a:schemeClr>
                </a:solidFill>
                <a:latin typeface="+mn-lt"/>
              </a:rPr>
              <a:t>Half-life: </a:t>
            </a:r>
            <a:r>
              <a:rPr lang="en-US" altLang="en-US" sz="1800" dirty="0">
                <a:latin typeface="+mn-lt"/>
              </a:rPr>
              <a:t>time needed for ½ of amount of  drug in body to be eliminated.</a:t>
            </a:r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868CBE6D-D6D0-AC95-D893-543C19944D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68580" y="3075075"/>
            <a:ext cx="2721451" cy="2308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1" u="sng" dirty="0">
                <a:solidFill>
                  <a:schemeClr val="accent2">
                    <a:lumMod val="50000"/>
                  </a:schemeClr>
                </a:solidFill>
                <a:latin typeface="+mn-lt"/>
              </a:rPr>
              <a:t>Typical Drug Half Lives</a:t>
            </a:r>
            <a:r>
              <a:rPr lang="en-US" altLang="en-US" sz="1800" b="1" dirty="0">
                <a:solidFill>
                  <a:schemeClr val="accent2">
                    <a:lumMod val="50000"/>
                  </a:schemeClr>
                </a:solidFill>
                <a:latin typeface="+mn-lt"/>
              </a:rPr>
              <a:t>:</a:t>
            </a:r>
          </a:p>
          <a:p>
            <a:pPr marL="285750" indent="-285750">
              <a:spcBef>
                <a:spcPct val="0"/>
              </a:spcBef>
            </a:pPr>
            <a:r>
              <a:rPr lang="en-US" altLang="en-US" sz="1800" dirty="0">
                <a:latin typeface="+mn-lt"/>
              </a:rPr>
              <a:t>Cocaine = 1 hour</a:t>
            </a:r>
          </a:p>
          <a:p>
            <a:pPr marL="285750" indent="-285750">
              <a:spcBef>
                <a:spcPct val="0"/>
              </a:spcBef>
            </a:pPr>
            <a:r>
              <a:rPr lang="en-US" altLang="en-US" sz="1800" dirty="0">
                <a:latin typeface="+mn-lt"/>
              </a:rPr>
              <a:t>Morphine = 2 hours</a:t>
            </a:r>
          </a:p>
          <a:p>
            <a:pPr marL="285750" indent="-285750">
              <a:spcBef>
                <a:spcPct val="0"/>
              </a:spcBef>
            </a:pPr>
            <a:r>
              <a:rPr lang="en-US" altLang="en-US" sz="1800" dirty="0">
                <a:latin typeface="+mn-lt"/>
              </a:rPr>
              <a:t>Nicotine = 2-3 hours</a:t>
            </a:r>
          </a:p>
          <a:p>
            <a:pPr marL="285750" indent="-285750">
              <a:spcBef>
                <a:spcPct val="0"/>
              </a:spcBef>
            </a:pPr>
            <a:r>
              <a:rPr lang="en-US" altLang="en-US" sz="1800" dirty="0">
                <a:latin typeface="+mn-lt"/>
              </a:rPr>
              <a:t>Caffeine = 3 hours</a:t>
            </a:r>
          </a:p>
          <a:p>
            <a:pPr marL="285750" indent="-285750">
              <a:spcBef>
                <a:spcPct val="0"/>
              </a:spcBef>
            </a:pPr>
            <a:r>
              <a:rPr lang="en-US" altLang="en-US" sz="1800" dirty="0">
                <a:latin typeface="+mn-lt"/>
              </a:rPr>
              <a:t>Marijuana = 19 hours</a:t>
            </a:r>
          </a:p>
          <a:p>
            <a:pPr marL="285750" indent="-285750">
              <a:spcBef>
                <a:spcPct val="0"/>
              </a:spcBef>
            </a:pPr>
            <a:r>
              <a:rPr lang="en-US" altLang="en-US" sz="1800" dirty="0">
                <a:latin typeface="+mn-lt"/>
              </a:rPr>
              <a:t>PCP = 20+ hours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 dirty="0">
              <a:latin typeface="Arial" panose="020B0604020202020204" pitchFamily="34" charset="0"/>
            </a:endParaRP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EE34532E-FB69-027F-F9A5-9CC9C2FA87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4823" y="2602524"/>
            <a:ext cx="4848225" cy="3370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3703319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9318C-E7A7-E076-A9B1-02002AB64E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56010"/>
            <a:ext cx="11277600" cy="678611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Drug half life and first order kinetics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DBA30EF8-49F3-E811-A06D-8264FAB7EA86}"/>
              </a:ext>
            </a:extLst>
          </p:cNvPr>
          <p:cNvSpPr txBox="1">
            <a:spLocks/>
          </p:cNvSpPr>
          <p:nvPr/>
        </p:nvSpPr>
        <p:spPr>
          <a:xfrm>
            <a:off x="2200589" y="5487237"/>
            <a:ext cx="2670246" cy="533400"/>
          </a:xfrm>
          <a:prstGeom prst="rect">
            <a:avLst/>
          </a:prstGeom>
        </p:spPr>
        <p:txBody>
          <a:bodyPr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charset="0"/>
              <a:buChar char="•"/>
              <a:defRPr/>
            </a:pPr>
            <a:endParaRPr lang="en-US" dirty="0"/>
          </a:p>
        </p:txBody>
      </p:sp>
      <p:sp>
        <p:nvSpPr>
          <p:cNvPr id="6" name="TextBox 1">
            <a:extLst>
              <a:ext uri="{FF2B5EF4-FFF2-40B4-BE49-F238E27FC236}">
                <a16:creationId xmlns:a16="http://schemas.microsoft.com/office/drawing/2014/main" id="{07D26A10-EC77-C489-16DC-A07C68E363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1855" y="1549956"/>
            <a:ext cx="10371574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altLang="en-US" sz="1800" b="1" u="sng" dirty="0">
                <a:solidFill>
                  <a:srgbClr val="002060"/>
                </a:solidFill>
                <a:latin typeface="+mn-lt"/>
              </a:rPr>
              <a:t>First-order kinetics: </a:t>
            </a:r>
            <a:r>
              <a:rPr lang="en-US" altLang="en-US" sz="1800" dirty="0">
                <a:latin typeface="+mn-lt"/>
              </a:rPr>
              <a:t>Constant </a:t>
            </a:r>
            <a:r>
              <a:rPr lang="en-US" altLang="en-US" sz="1800" u="sng" dirty="0">
                <a:latin typeface="+mn-lt"/>
              </a:rPr>
              <a:t>proportion</a:t>
            </a:r>
            <a:r>
              <a:rPr lang="en-US" altLang="en-US" sz="1800" dirty="0">
                <a:latin typeface="+mn-lt"/>
              </a:rPr>
              <a:t> of drug eliminated from body per unit time </a:t>
            </a:r>
            <a:br>
              <a:rPr lang="en-US" altLang="en-US" sz="1800" dirty="0">
                <a:latin typeface="+mn-lt"/>
              </a:rPr>
            </a:br>
            <a:r>
              <a:rPr lang="en-US" altLang="en-US" sz="1800" dirty="0">
                <a:latin typeface="+mn-lt"/>
              </a:rPr>
              <a:t>(most drugs eliminated this way)</a:t>
            </a:r>
          </a:p>
          <a:p>
            <a:pPr>
              <a:spcBef>
                <a:spcPct val="0"/>
              </a:spcBef>
              <a:buNone/>
            </a:pPr>
            <a:endParaRPr lang="en-US" altLang="en-US" sz="1800" dirty="0">
              <a:latin typeface="+mn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D296429-675D-0231-044C-94077A88E8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8022" t="20623" r="3984" b="16080"/>
          <a:stretch/>
        </p:blipFill>
        <p:spPr>
          <a:xfrm>
            <a:off x="1952977" y="2563374"/>
            <a:ext cx="8545685" cy="400405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52D1651-DE4F-2027-3A9C-8169F780D9E9}"/>
              </a:ext>
            </a:extLst>
          </p:cNvPr>
          <p:cNvSpPr/>
          <p:nvPr/>
        </p:nvSpPr>
        <p:spPr>
          <a:xfrm>
            <a:off x="1693333" y="2415822"/>
            <a:ext cx="4041423" cy="37817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762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DECCE9-A05F-1757-A418-114561E48A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293" y="720896"/>
            <a:ext cx="10364659" cy="678611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Other factors determining the behavioral impact of drugs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367970-AB6B-56E5-BB8F-03C7B95BEDC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975003" y="1812460"/>
            <a:ext cx="9083397" cy="28194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How does pharmacokinetics play into </a:t>
            </a:r>
            <a:r>
              <a:rPr lang="en-US" sz="2000" b="1" dirty="0"/>
              <a:t>pharmacodynamics</a:t>
            </a:r>
            <a:r>
              <a:rPr lang="en-US" sz="2000" dirty="0"/>
              <a:t>?</a:t>
            </a:r>
          </a:p>
          <a:p>
            <a:pPr marL="0" indent="0">
              <a:buNone/>
            </a:pPr>
            <a:endParaRPr lang="en-US" sz="2000" dirty="0"/>
          </a:p>
          <a:p>
            <a:r>
              <a:rPr lang="en-US" sz="2000" dirty="0"/>
              <a:t>1) Drug Interactions</a:t>
            </a:r>
          </a:p>
          <a:p>
            <a:r>
              <a:rPr lang="en-US" sz="2000" dirty="0"/>
              <a:t>2) Tolerance </a:t>
            </a:r>
          </a:p>
        </p:txBody>
      </p:sp>
    </p:spTree>
    <p:extLst>
      <p:ext uri="{BB962C8B-B14F-4D97-AF65-F5344CB8AC3E}">
        <p14:creationId xmlns:p14="http://schemas.microsoft.com/office/powerpoint/2010/main" val="387028641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741E50-B7A7-DCA0-D6BA-25346B6351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874D1F-36E9-D998-E8A4-CA61D7203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1) Drug Interactions</a:t>
            </a:r>
          </a:p>
        </p:txBody>
      </p:sp>
      <p:pic>
        <p:nvPicPr>
          <p:cNvPr id="5" name="Content Placeholder 4" descr="A diagram of different types of drugs&#10;&#10;Description automatically generated">
            <a:extLst>
              <a:ext uri="{FF2B5EF4-FFF2-40B4-BE49-F238E27FC236}">
                <a16:creationId xmlns:a16="http://schemas.microsoft.com/office/drawing/2014/main" id="{41F40194-3377-8C6E-8246-2DC318DD68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24" t="70077" r="3656" b="2608"/>
          <a:stretch/>
        </p:blipFill>
        <p:spPr>
          <a:xfrm>
            <a:off x="8365066" y="2844800"/>
            <a:ext cx="2607734" cy="1745025"/>
          </a:xfr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DAE97B20-1834-5E6A-48F2-D8897E18D6F6}"/>
              </a:ext>
            </a:extLst>
          </p:cNvPr>
          <p:cNvSpPr txBox="1">
            <a:spLocks/>
          </p:cNvSpPr>
          <p:nvPr/>
        </p:nvSpPr>
        <p:spPr>
          <a:xfrm>
            <a:off x="467249" y="606251"/>
            <a:ext cx="11277600" cy="6786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6C05727-0C8E-865D-BA0B-885E5AE3B7E0}"/>
              </a:ext>
            </a:extLst>
          </p:cNvPr>
          <p:cNvSpPr txBox="1">
            <a:spLocks/>
          </p:cNvSpPr>
          <p:nvPr/>
        </p:nvSpPr>
        <p:spPr>
          <a:xfrm>
            <a:off x="3567290" y="5508791"/>
            <a:ext cx="8015110" cy="10613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23888" indent="-277813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lang="en-US" sz="18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600" dirty="0"/>
          </a:p>
          <a:p>
            <a:r>
              <a:rPr lang="en-US" sz="2600" dirty="0"/>
              <a:t>Additionally, taking multiple doses of drugs too close together will increase the maximum blood level with each dose, which can result in </a:t>
            </a:r>
            <a:r>
              <a:rPr lang="en-US" sz="2600" b="1" dirty="0">
                <a:solidFill>
                  <a:srgbClr val="E21A23"/>
                </a:solidFill>
              </a:rPr>
              <a:t>cumulative effects.</a:t>
            </a:r>
            <a:endParaRPr lang="en-US" sz="2600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0" name="Picture 9" descr="A diagram of a drug interaction&#10;&#10;Description automatically generated">
            <a:extLst>
              <a:ext uri="{FF2B5EF4-FFF2-40B4-BE49-F238E27FC236}">
                <a16:creationId xmlns:a16="http://schemas.microsoft.com/office/drawing/2014/main" id="{39C4A8D0-4C40-664D-A66E-10CD0064271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61"/>
          <a:stretch/>
        </p:blipFill>
        <p:spPr>
          <a:xfrm>
            <a:off x="967123" y="2140300"/>
            <a:ext cx="6302549" cy="277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80181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81F08A-CD8C-1EB8-8ED0-09E87CF4BC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59608F-7E51-5D51-6CFE-B95A7C86DB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249" y="606251"/>
            <a:ext cx="5538440" cy="703260"/>
          </a:xfrm>
        </p:spPr>
        <p:txBody>
          <a:bodyPr/>
          <a:lstStyle/>
          <a:p>
            <a:r>
              <a:rPr lang="en-IN" dirty="0">
                <a:solidFill>
                  <a:schemeClr val="tx1"/>
                </a:solidFill>
              </a:rPr>
              <a:t>Drug-Drug Interactions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F4950D9-C364-91EF-424A-C84D7B5922E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62844" y="2269067"/>
            <a:ext cx="5283200" cy="3691326"/>
          </a:xfrm>
        </p:spPr>
        <p:txBody>
          <a:bodyPr>
            <a:normAutofit lnSpcReduction="10000"/>
          </a:bodyPr>
          <a:lstStyle/>
          <a:p>
            <a:pPr lvl="1"/>
            <a:r>
              <a:rPr lang="en-US" sz="2000" dirty="0"/>
              <a:t>Effects may vary depending on whether you are looking at drugs in a similar </a:t>
            </a:r>
            <a:r>
              <a:rPr lang="en-US" sz="1800" dirty="0"/>
              <a:t>(e.g., depressant drugs and alcohol) </a:t>
            </a:r>
            <a:r>
              <a:rPr lang="en-US" sz="2000" dirty="0"/>
              <a:t>or opposite category </a:t>
            </a:r>
            <a:r>
              <a:rPr lang="en-US" sz="1800" dirty="0"/>
              <a:t>(e.g., stimulant drugs like methamphetamine and with depressants like alcohol) </a:t>
            </a:r>
          </a:p>
          <a:p>
            <a:pPr marL="1221750" lvl="3" indent="-285750"/>
            <a:r>
              <a:rPr lang="en-US" sz="2000" dirty="0"/>
              <a:t>Additivity</a:t>
            </a:r>
          </a:p>
          <a:p>
            <a:pPr marL="1221750" lvl="3" indent="-285750"/>
            <a:r>
              <a:rPr lang="en-US" sz="2000" dirty="0"/>
              <a:t>Synergism</a:t>
            </a:r>
          </a:p>
          <a:p>
            <a:pPr marL="1221750" lvl="3" indent="-285750"/>
            <a:r>
              <a:rPr lang="en-US" sz="2000" dirty="0"/>
              <a:t>Potentiation</a:t>
            </a:r>
          </a:p>
          <a:p>
            <a:pPr marL="1221750" lvl="3" indent="-285750"/>
            <a:r>
              <a:rPr lang="en-US" sz="2000" dirty="0"/>
              <a:t>Antagonistic **</a:t>
            </a:r>
          </a:p>
          <a:p>
            <a:pPr marL="1278900" lvl="3" indent="-34290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pic>
        <p:nvPicPr>
          <p:cNvPr id="3" name="Picture 2" descr="A graph on a white paper&#10;&#10;Description automatically generated">
            <a:extLst>
              <a:ext uri="{FF2B5EF4-FFF2-40B4-BE49-F238E27FC236}">
                <a16:creationId xmlns:a16="http://schemas.microsoft.com/office/drawing/2014/main" id="{D8E555EA-0A54-F3EB-8D07-95955A691E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3058" y="798367"/>
            <a:ext cx="5467871" cy="568244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1AB28AA-69DC-26B0-9CAA-2758615C8040}"/>
              </a:ext>
            </a:extLst>
          </p:cNvPr>
          <p:cNvSpPr/>
          <p:nvPr/>
        </p:nvSpPr>
        <p:spPr>
          <a:xfrm>
            <a:off x="10146534" y="5034708"/>
            <a:ext cx="1487277" cy="17627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2">
                    <a:lumMod val="25000"/>
                  </a:schemeClr>
                </a:solidFill>
              </a:rPr>
              <a:t>POTENTIATION</a:t>
            </a:r>
            <a:endParaRPr lang="en-US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6D9E447-5338-E08C-3394-73F783FDB197}"/>
              </a:ext>
            </a:extLst>
          </p:cNvPr>
          <p:cNvSpPr/>
          <p:nvPr/>
        </p:nvSpPr>
        <p:spPr>
          <a:xfrm>
            <a:off x="10133681" y="4351663"/>
            <a:ext cx="1389961" cy="176270"/>
          </a:xfrm>
          <a:prstGeom prst="rect">
            <a:avLst/>
          </a:prstGeom>
          <a:solidFill>
            <a:srgbClr val="FFCC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2">
                    <a:lumMod val="25000"/>
                  </a:schemeClr>
                </a:solidFill>
              </a:rPr>
              <a:t>SYNERGISM</a:t>
            </a:r>
            <a:endParaRPr lang="en-US" b="1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179801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>
            <a:extLst>
              <a:ext uri="{FF2B5EF4-FFF2-40B4-BE49-F238E27FC236}">
                <a16:creationId xmlns:a16="http://schemas.microsoft.com/office/drawing/2014/main" id="{448A6B1D-C5DA-47C2-BC04-08BA0A8F8E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798" y="753627"/>
            <a:ext cx="10515600" cy="974690"/>
          </a:xfrm>
        </p:spPr>
        <p:txBody>
          <a:bodyPr/>
          <a:lstStyle/>
          <a:p>
            <a:r>
              <a:rPr lang="en-US" altLang="en-US" sz="2800" dirty="0"/>
              <a:t>Possible Mechanisms of </a:t>
            </a:r>
            <a:r>
              <a:rPr lang="en-US" altLang="en-US" dirty="0"/>
              <a:t>Drug Tolerance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A5B2B2-FB21-4594-A37A-FC52692E1D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3990" y="2026293"/>
            <a:ext cx="10515600" cy="356170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en-US" sz="2400" dirty="0"/>
          </a:p>
          <a:p>
            <a:pPr lvl="1"/>
            <a:r>
              <a:rPr lang="en-US" altLang="en-US" sz="2000" b="1" dirty="0"/>
              <a:t>1) Drug Disposition Tolerance (Metabolic)</a:t>
            </a:r>
          </a:p>
          <a:p>
            <a:pPr lvl="2"/>
            <a:r>
              <a:rPr lang="en-US" altLang="en-US" sz="1800" dirty="0"/>
              <a:t>aka “Pharmaco</a:t>
            </a:r>
            <a:r>
              <a:rPr lang="en-US" altLang="en-US" sz="1800" i="1" u="sng" dirty="0"/>
              <a:t>kinetic</a:t>
            </a:r>
            <a:r>
              <a:rPr lang="en-US" altLang="en-US" sz="1800" dirty="0"/>
              <a:t> Tolerance”, due to enzyme induction</a:t>
            </a:r>
          </a:p>
          <a:p>
            <a:pPr lvl="1"/>
            <a:r>
              <a:rPr lang="en-US" altLang="en-US" sz="2000" b="1" dirty="0"/>
              <a:t>2) Behavior  Tolerance (Behavioral)</a:t>
            </a:r>
          </a:p>
          <a:p>
            <a:pPr lvl="2"/>
            <a:r>
              <a:rPr lang="en-US" altLang="en-US" sz="1800" dirty="0"/>
              <a:t>Learning to adjust behavior to compensate for drug effects</a:t>
            </a:r>
          </a:p>
          <a:p>
            <a:pPr lvl="1"/>
            <a:r>
              <a:rPr lang="en-US" altLang="en-US" sz="2000" b="1" dirty="0"/>
              <a:t>3) Pharmacodynamic Tolerance (Cellular)</a:t>
            </a:r>
          </a:p>
          <a:p>
            <a:pPr lvl="2"/>
            <a:r>
              <a:rPr lang="en-US" altLang="en-US" sz="1800" dirty="0"/>
              <a:t>Neurons adapt to long-term drug exposure</a:t>
            </a:r>
          </a:p>
        </p:txBody>
      </p:sp>
    </p:spTree>
    <p:extLst>
      <p:ext uri="{BB962C8B-B14F-4D97-AF65-F5344CB8AC3E}">
        <p14:creationId xmlns:p14="http://schemas.microsoft.com/office/powerpoint/2010/main" val="3181407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E33015C-59F8-4B36-9C7C-86A18E6A15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489" y="567268"/>
            <a:ext cx="11277600" cy="678611"/>
          </a:xfrm>
        </p:spPr>
        <p:txBody>
          <a:bodyPr/>
          <a:lstStyle/>
          <a:p>
            <a:r>
              <a:rPr lang="en-IN" dirty="0">
                <a:solidFill>
                  <a:schemeClr val="tx1"/>
                </a:solidFill>
              </a:rPr>
              <a:t>Metabolic Tolerance</a:t>
            </a:r>
            <a:endParaRPr lang="en-IN" sz="1000" dirty="0">
              <a:solidFill>
                <a:schemeClr val="tx1"/>
              </a:solidFill>
            </a:endParaRPr>
          </a:p>
        </p:txBody>
      </p:sp>
      <p:pic>
        <p:nvPicPr>
          <p:cNvPr id="4" name="Picture 23" descr="excretion curves">
            <a:extLst>
              <a:ext uri="{FF2B5EF4-FFF2-40B4-BE49-F238E27FC236}">
                <a16:creationId xmlns:a16="http://schemas.microsoft.com/office/drawing/2014/main" id="{19BBDCBA-A812-C980-3035-8474CBF371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7642" y="1579267"/>
            <a:ext cx="6465277" cy="48510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243FF7A-D838-410F-A432-F04C25CF15A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999811" y="3059414"/>
            <a:ext cx="5491424" cy="813916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rgbClr val="E21A23"/>
                </a:solidFill>
              </a:rPr>
              <a:t>Drug disposition</a:t>
            </a:r>
            <a:r>
              <a:rPr lang="en-US" dirty="0"/>
              <a:t>, </a:t>
            </a:r>
            <a:r>
              <a:rPr lang="en-US" b="1" dirty="0">
                <a:solidFill>
                  <a:srgbClr val="625D9C"/>
                </a:solidFill>
              </a:rPr>
              <a:t>or pharmacokinetic/metabolic</a:t>
            </a:r>
            <a:r>
              <a:rPr lang="en-US" dirty="0"/>
              <a:t>, </a:t>
            </a:r>
            <a:r>
              <a:rPr lang="en-US" b="1" dirty="0">
                <a:solidFill>
                  <a:srgbClr val="E21A23"/>
                </a:solidFill>
              </a:rPr>
              <a:t>tolerance</a:t>
            </a:r>
            <a:r>
              <a:rPr lang="en-US" dirty="0"/>
              <a:t>.</a:t>
            </a:r>
          </a:p>
          <a:p>
            <a:pPr marL="660788" lvl="2" indent="-342900">
              <a:buFont typeface="Arial" panose="020B0604020202020204" pitchFamily="34" charset="0"/>
              <a:buChar char="•"/>
            </a:pPr>
            <a:r>
              <a:rPr lang="en-US" dirty="0"/>
              <a:t>Increased metabolism or excretion may reduce or alter the effect of the subsequent dose.</a:t>
            </a:r>
          </a:p>
          <a:p>
            <a:pPr marL="660788" lvl="2" indent="-342900">
              <a:buFont typeface="Arial" panose="020B0604020202020204" pitchFamily="34" charset="0"/>
              <a:buChar char="•"/>
            </a:pPr>
            <a:r>
              <a:rPr lang="en-US" dirty="0"/>
              <a:t>May relate to enzyme activity or the alteration of the pH of the urine.</a:t>
            </a:r>
          </a:p>
          <a:p>
            <a:endParaRPr lang="en-US" dirty="0"/>
          </a:p>
          <a:p>
            <a:pPr marL="1278900" lvl="3" indent="-342900">
              <a:buFont typeface="Arial" panose="020B0604020202020204" pitchFamily="34" charset="0"/>
              <a:buChar char="•"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73004474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E33015C-59F8-4B36-9C7C-86A18E6A15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33401"/>
            <a:ext cx="11277600" cy="678611"/>
          </a:xfrm>
        </p:spPr>
        <p:txBody>
          <a:bodyPr/>
          <a:lstStyle/>
          <a:p>
            <a:r>
              <a:rPr lang="en-IN" dirty="0">
                <a:solidFill>
                  <a:schemeClr val="tx1"/>
                </a:solidFill>
              </a:rPr>
              <a:t>Behavioural Tolerance</a:t>
            </a:r>
            <a:endParaRPr lang="en-IN" sz="1000" dirty="0">
              <a:solidFill>
                <a:schemeClr val="tx1"/>
              </a:solidFill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243FF7A-D838-410F-A432-F04C25CF15A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733530" y="1487726"/>
            <a:ext cx="4843181" cy="4541285"/>
          </a:xfrm>
        </p:spPr>
        <p:txBody>
          <a:bodyPr>
            <a:noAutofit/>
          </a:bodyPr>
          <a:lstStyle/>
          <a:p>
            <a:endParaRPr lang="en-US" dirty="0"/>
          </a:p>
          <a:p>
            <a:r>
              <a:rPr lang="en-US" b="1" dirty="0">
                <a:solidFill>
                  <a:srgbClr val="E21A23"/>
                </a:solidFill>
              </a:rPr>
              <a:t>Behavioral tolerance</a:t>
            </a:r>
            <a:r>
              <a:rPr lang="en-US" dirty="0"/>
              <a:t>.</a:t>
            </a:r>
          </a:p>
          <a:p>
            <a:pPr marL="660788" lvl="2" indent="-342900">
              <a:buFont typeface="Arial" panose="020B0604020202020204" pitchFamily="34" charset="0"/>
              <a:buChar char="•"/>
            </a:pPr>
            <a:r>
              <a:rPr lang="en-US" sz="1600" dirty="0"/>
              <a:t>Drug continues to have the same biochemical effect but with a reduced effect on behavior.</a:t>
            </a:r>
          </a:p>
          <a:p>
            <a:pPr marL="1278900" lvl="3" indent="-342900">
              <a:buFont typeface="Arial" panose="020B0604020202020204" pitchFamily="34" charset="0"/>
              <a:buChar char="•"/>
            </a:pPr>
            <a:r>
              <a:rPr lang="en-US" sz="1600" dirty="0"/>
              <a:t>Reduced behavioral effect is a result of a drug user learning to compensate.</a:t>
            </a:r>
          </a:p>
          <a:p>
            <a:pPr marL="1278900" lvl="3" indent="-34290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1278900" lvl="3" indent="-342900"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pic>
        <p:nvPicPr>
          <p:cNvPr id="2052" name="Picture 4" descr="Drinking While Working From Home | Banyan Delaware">
            <a:extLst>
              <a:ext uri="{FF2B5EF4-FFF2-40B4-BE49-F238E27FC236}">
                <a16:creationId xmlns:a16="http://schemas.microsoft.com/office/drawing/2014/main" id="{8E184EAB-44C0-B606-F5E9-E4FC0193B1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0423" y="1871116"/>
            <a:ext cx="5664377" cy="3774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589488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FC0F8E-B73E-9A4B-381E-567192A594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9EBDB60-71AC-A4A9-31E9-F9923E76F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33401"/>
            <a:ext cx="11277600" cy="678611"/>
          </a:xfrm>
        </p:spPr>
        <p:txBody>
          <a:bodyPr/>
          <a:lstStyle/>
          <a:p>
            <a:r>
              <a:rPr lang="en-IN" dirty="0">
                <a:solidFill>
                  <a:schemeClr val="tx1"/>
                </a:solidFill>
              </a:rPr>
              <a:t>Cellular Tolerance</a:t>
            </a:r>
            <a:endParaRPr lang="en-IN" sz="1000" dirty="0">
              <a:solidFill>
                <a:schemeClr val="tx1"/>
              </a:solidFill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3D20919-3897-8CF9-BC65-D34E1F8B084F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68997" y="1623194"/>
            <a:ext cx="5633403" cy="2474674"/>
          </a:xfrm>
        </p:spPr>
        <p:txBody>
          <a:bodyPr>
            <a:noAutofit/>
          </a:bodyPr>
          <a:lstStyle/>
          <a:p>
            <a:pPr marL="936000" lvl="3" indent="0">
              <a:buNone/>
            </a:pPr>
            <a:endParaRPr lang="en-US" sz="2000" dirty="0"/>
          </a:p>
          <a:p>
            <a:r>
              <a:rPr lang="en-US" sz="2000" b="1" dirty="0">
                <a:solidFill>
                  <a:srgbClr val="E21A23"/>
                </a:solidFill>
              </a:rPr>
              <a:t>Pharmacodynamic tolerance</a:t>
            </a:r>
            <a:r>
              <a:rPr lang="en-US" sz="2000" dirty="0"/>
              <a:t>.</a:t>
            </a:r>
          </a:p>
          <a:p>
            <a:pPr marL="660788" lvl="2" indent="-342900">
              <a:buFont typeface="Arial" panose="020B0604020202020204" pitchFamily="34" charset="0"/>
              <a:buChar char="•"/>
            </a:pPr>
            <a:r>
              <a:rPr lang="en-US" dirty="0"/>
              <a:t>Leads to a reduced effectiveness of the drug.</a:t>
            </a:r>
          </a:p>
          <a:p>
            <a:pPr marL="660788" lvl="2" indent="-342900">
              <a:buFont typeface="Arial" panose="020B0604020202020204" pitchFamily="34" charset="0"/>
              <a:buChar char="•"/>
            </a:pPr>
            <a:r>
              <a:rPr lang="en-US" altLang="en-US" dirty="0"/>
              <a:t>Neurons adapt to long-term drug exposure</a:t>
            </a:r>
            <a:endParaRPr lang="en-US" dirty="0"/>
          </a:p>
          <a:p>
            <a:pPr marL="660788" lvl="2" indent="-342900">
              <a:buFont typeface="Arial" panose="020B0604020202020204" pitchFamily="34" charset="0"/>
              <a:buChar char="•"/>
            </a:pPr>
            <a:r>
              <a:rPr lang="en-US" dirty="0"/>
              <a:t>Causes withdrawal symptoms.</a:t>
            </a:r>
          </a:p>
          <a:p>
            <a:pPr marL="1278900" lvl="3" indent="-342900"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pic>
        <p:nvPicPr>
          <p:cNvPr id="2" name="Picture 2" descr="MQ-Fig-03-08-0">
            <a:extLst>
              <a:ext uri="{FF2B5EF4-FFF2-40B4-BE49-F238E27FC236}">
                <a16:creationId xmlns:a16="http://schemas.microsoft.com/office/drawing/2014/main" id="{B312A360-1C1A-6950-7152-F1A2F018DC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"/>
          <a:stretch>
            <a:fillRect/>
          </a:stretch>
        </p:blipFill>
        <p:spPr bwMode="auto">
          <a:xfrm>
            <a:off x="7131941" y="3341511"/>
            <a:ext cx="4578411" cy="32624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FCFEC2C-3196-3439-8FF9-01100E912CA0}"/>
              </a:ext>
            </a:extLst>
          </p:cNvPr>
          <p:cNvSpPr txBox="1"/>
          <p:nvPr/>
        </p:nvSpPr>
        <p:spPr>
          <a:xfrm>
            <a:off x="982133" y="4993902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en-US" sz="1800" dirty="0"/>
              <a:t>How might a neuron with overstimulated receptors adapt to this overstimulation?  What about understimulation? </a:t>
            </a:r>
            <a:r>
              <a:rPr lang="en-US" altLang="en-US" sz="1800" dirty="0">
                <a:sym typeface="Wingdings" panose="05000000000000000000" pitchFamily="2" charset="2"/>
              </a:rPr>
              <a:t> </a:t>
            </a:r>
            <a:endParaRPr lang="en-US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4616555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07454C-7675-BF55-109F-29816C1105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A8AA1BB-D68C-48F4-C66A-764801C28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340" y="601981"/>
            <a:ext cx="11277600" cy="678611"/>
          </a:xfrm>
        </p:spPr>
        <p:txBody>
          <a:bodyPr/>
          <a:lstStyle/>
          <a:p>
            <a:r>
              <a:rPr lang="en-IN" dirty="0">
                <a:solidFill>
                  <a:schemeClr val="tx1"/>
                </a:solidFill>
              </a:rPr>
              <a:t>Names of Drugs</a:t>
            </a:r>
            <a:endParaRPr lang="en-IN" sz="1000" dirty="0">
              <a:solidFill>
                <a:schemeClr val="tx1"/>
              </a:solidFill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2F962A9-72DB-277F-16F0-EC9DF7B33C05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68410" y="1276710"/>
            <a:ext cx="11166389" cy="4971691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625D9C"/>
                </a:solidFill>
              </a:rPr>
              <a:t>Chemical name</a:t>
            </a:r>
            <a:r>
              <a:rPr lang="en-US" dirty="0"/>
              <a:t>.</a:t>
            </a:r>
          </a:p>
          <a:p>
            <a:pPr marL="660788" lvl="2" indent="-342900">
              <a:buFont typeface="Arial" panose="020B0604020202020204" pitchFamily="34" charset="0"/>
              <a:buChar char="•"/>
            </a:pPr>
            <a:r>
              <a:rPr lang="en-US" dirty="0"/>
              <a:t>Gives a complete chemical description of the molecule.</a:t>
            </a:r>
          </a:p>
          <a:p>
            <a:pPr marL="660788" lvl="2" indent="-342900">
              <a:buFont typeface="Arial" panose="020B0604020202020204" pitchFamily="34" charset="0"/>
              <a:buChar char="•"/>
            </a:pPr>
            <a:r>
              <a:rPr lang="en-US" dirty="0"/>
              <a:t>Derived from the rules of organic chemistry for naming any compound.</a:t>
            </a:r>
          </a:p>
          <a:p>
            <a:pPr marL="660788" lvl="2" indent="-34290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Street name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791847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C56F94-46A6-E748-CE17-7C7D99CA25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Pharmacodynamic and Behavioral Tolerance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3A10E0-BCEF-B679-C244-5D974F3809E0}"/>
              </a:ext>
            </a:extLst>
          </p:cNvPr>
          <p:cNvSpPr txBox="1"/>
          <p:nvPr/>
        </p:nvSpPr>
        <p:spPr>
          <a:xfrm>
            <a:off x="759241" y="2597092"/>
            <a:ext cx="254873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b="1" dirty="0"/>
              <a:t>Down-regulation</a:t>
            </a:r>
            <a:r>
              <a:rPr lang="en-US" altLang="en-US" dirty="0"/>
              <a:t>: decreased number of receptors in response to overstimulation (</a:t>
            </a:r>
            <a:r>
              <a:rPr lang="en-US" altLang="en-US" b="1" dirty="0"/>
              <a:t>desensitization</a:t>
            </a:r>
            <a:r>
              <a:rPr lang="en-US" altLang="en-US" dirty="0"/>
              <a:t>) </a:t>
            </a:r>
          </a:p>
          <a:p>
            <a:endParaRPr lang="en-US" altLang="en-US" dirty="0"/>
          </a:p>
          <a:p>
            <a:r>
              <a:rPr lang="en-US" altLang="en-US" b="1" dirty="0"/>
              <a:t>Up-regulation</a:t>
            </a:r>
            <a:r>
              <a:rPr lang="en-US" altLang="en-US" dirty="0"/>
              <a:t>: increased number of receptors in response to understimulation (</a:t>
            </a:r>
            <a:r>
              <a:rPr lang="en-US" altLang="en-US" b="1" dirty="0"/>
              <a:t>hyper- or super- sensitivity</a:t>
            </a:r>
            <a:r>
              <a:rPr lang="en-US" altLang="en-US" dirty="0"/>
              <a:t>) </a:t>
            </a:r>
          </a:p>
          <a:p>
            <a:endParaRPr lang="en-US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832D3B-EE97-35EC-E559-4BB91D93D2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286" t="28039" r="56812" b="4376"/>
          <a:stretch/>
        </p:blipFill>
        <p:spPr>
          <a:xfrm>
            <a:off x="3428999" y="2057399"/>
            <a:ext cx="8458202" cy="4356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21299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645DCC-FE8B-73F6-AD11-31D89AE4E02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713432" y="1999623"/>
            <a:ext cx="10520625" cy="3294866"/>
          </a:xfrm>
        </p:spPr>
        <p:txBody>
          <a:bodyPr>
            <a:normAutofit/>
          </a:bodyPr>
          <a:lstStyle/>
          <a:p>
            <a:r>
              <a:rPr lang="en-US" dirty="0"/>
              <a:t>Today we’ve reviewed both: </a:t>
            </a:r>
          </a:p>
          <a:p>
            <a:pPr lvl="1"/>
            <a:r>
              <a:rPr lang="en-US" sz="1800" b="1" dirty="0"/>
              <a:t>Pharmacodynamics</a:t>
            </a:r>
            <a:r>
              <a:rPr lang="en-US" sz="1800" dirty="0"/>
              <a:t> – the mechanisms by which a drug exerts its effects on the body</a:t>
            </a:r>
          </a:p>
          <a:p>
            <a:pPr lvl="1"/>
            <a:r>
              <a:rPr lang="en-US" sz="1800" b="1" dirty="0"/>
              <a:t>Pharmacokinetics</a:t>
            </a:r>
            <a:r>
              <a:rPr lang="en-US" sz="1800" dirty="0"/>
              <a:t> – how the body handles drugs (absorption, distribution, metabolism/elimination)</a:t>
            </a:r>
          </a:p>
          <a:p>
            <a:pPr lvl="1"/>
            <a:endParaRPr lang="en-US" sz="1800" dirty="0"/>
          </a:p>
          <a:p>
            <a:pPr marL="324000" lvl="1" indent="0">
              <a:buNone/>
            </a:pPr>
            <a:r>
              <a:rPr lang="en-US" sz="1800" dirty="0">
                <a:hlinkClick r:id="rId3"/>
              </a:rPr>
              <a:t>https://www.youtube.com/watch?v=IOqCxGINGPs</a:t>
            </a:r>
            <a:endParaRPr lang="en-US" sz="1800" dirty="0"/>
          </a:p>
          <a:p>
            <a:pPr marL="324000" lvl="1" indent="0">
              <a:buNone/>
            </a:pPr>
            <a:endParaRPr lang="en-US" sz="1800" dirty="0"/>
          </a:p>
        </p:txBody>
      </p:sp>
      <p:sp>
        <p:nvSpPr>
          <p:cNvPr id="4" name="Title 5">
            <a:extLst>
              <a:ext uri="{FF2B5EF4-FFF2-40B4-BE49-F238E27FC236}">
                <a16:creationId xmlns:a16="http://schemas.microsoft.com/office/drawing/2014/main" id="{627B6C48-FEFB-4BA9-C663-89ED888D00AE}"/>
              </a:ext>
            </a:extLst>
          </p:cNvPr>
          <p:cNvSpPr txBox="1">
            <a:spLocks/>
          </p:cNvSpPr>
          <p:nvPr/>
        </p:nvSpPr>
        <p:spPr>
          <a:xfrm>
            <a:off x="452176" y="606251"/>
            <a:ext cx="11262528" cy="11924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dirty="0">
                <a:solidFill>
                  <a:schemeClr val="tx1"/>
                </a:solidFill>
              </a:rPr>
              <a:t>Bringing it all together - Mechanisms of Drug Action</a:t>
            </a:r>
            <a:endParaRPr lang="en-IN" sz="1000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17075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13CB35-2A8A-F399-900E-97F0D9C218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A55E380-4056-22BB-C459-16A12081E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5770" y="567691"/>
            <a:ext cx="11277600" cy="678611"/>
          </a:xfrm>
        </p:spPr>
        <p:txBody>
          <a:bodyPr/>
          <a:lstStyle/>
          <a:p>
            <a:r>
              <a:rPr lang="en-IN" dirty="0">
                <a:solidFill>
                  <a:schemeClr val="tx1"/>
                </a:solidFill>
              </a:rPr>
              <a:t>Names of Drugs</a:t>
            </a:r>
            <a:endParaRPr lang="en-IN" sz="1000" dirty="0">
              <a:solidFill>
                <a:schemeClr val="tx1"/>
              </a:solidFill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07CBB83-95DA-90E4-4126-C16302B82F4F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91978" y="1276710"/>
            <a:ext cx="10688595" cy="4971691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Brand/Trade name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.</a:t>
            </a:r>
          </a:p>
          <a:p>
            <a:pPr marL="660788" lvl="2" indent="-342900">
              <a:buFont typeface="Arial" panose="020B0604020202020204" pitchFamily="34" charset="0"/>
              <a:buChar char="•"/>
            </a:pPr>
            <a:r>
              <a:rPr lang="en-US" dirty="0"/>
              <a:t>Specific formulation trademarked by manufacturers.</a:t>
            </a:r>
          </a:p>
          <a:p>
            <a:pPr marL="660788" lvl="2" indent="-342900">
              <a:buFont typeface="Arial" panose="020B0604020202020204" pitchFamily="34" charset="0"/>
              <a:buChar char="•"/>
            </a:pPr>
            <a:r>
              <a:rPr lang="en-US" dirty="0"/>
              <a:t>Patented drugs can be manufactured and sold for 20 years without direct competition by the companies that discovered and patented them.</a:t>
            </a:r>
          </a:p>
          <a:p>
            <a:pPr marL="1278900" lvl="3" indent="-342900">
              <a:buFont typeface="Arial" panose="020B0604020202020204" pitchFamily="34" charset="0"/>
              <a:buChar char="•"/>
            </a:pPr>
            <a:r>
              <a:rPr lang="en-US" sz="1800" dirty="0"/>
              <a:t>Example: </a:t>
            </a:r>
            <a:r>
              <a:rPr lang="en-US" sz="1800" b="1" dirty="0" err="1">
                <a:solidFill>
                  <a:schemeClr val="accent1">
                    <a:lumMod val="75000"/>
                  </a:schemeClr>
                </a:solidFill>
              </a:rPr>
              <a:t>Concerta</a:t>
            </a:r>
            <a:r>
              <a:rPr lang="en-US" sz="1800" dirty="0"/>
              <a:t>, or methylphenidate.</a:t>
            </a:r>
          </a:p>
          <a:p>
            <a:pPr marL="1278900" lvl="3" indent="-342900">
              <a:buFont typeface="Arial" panose="020B0604020202020204" pitchFamily="34" charset="0"/>
              <a:buChar char="•"/>
            </a:pPr>
            <a:endParaRPr lang="en-US" sz="1800" dirty="0"/>
          </a:p>
          <a:p>
            <a:r>
              <a:rPr lang="en-US" b="1" dirty="0">
                <a:solidFill>
                  <a:srgbClr val="E21A23"/>
                </a:solidFill>
              </a:rPr>
              <a:t>Generic</a:t>
            </a:r>
            <a:r>
              <a:rPr lang="en-US" dirty="0"/>
              <a:t> name.</a:t>
            </a:r>
          </a:p>
          <a:p>
            <a:pPr marL="660788" lvl="2" indent="-342900">
              <a:buFont typeface="Arial" panose="020B0604020202020204" pitchFamily="34" charset="0"/>
              <a:buChar char="•"/>
            </a:pPr>
            <a:r>
              <a:rPr lang="en-US" dirty="0"/>
              <a:t>Official or legal name of drugs.</a:t>
            </a:r>
          </a:p>
          <a:p>
            <a:pPr marL="1278900" lvl="3" indent="-342900">
              <a:buFont typeface="Arial" panose="020B0604020202020204" pitchFamily="34" charset="0"/>
              <a:buChar char="•"/>
            </a:pPr>
            <a:r>
              <a:rPr lang="en-US" sz="1600" dirty="0"/>
              <a:t>Listed in the </a:t>
            </a:r>
            <a:r>
              <a:rPr lang="en-US" sz="1600" b="1" dirty="0">
                <a:solidFill>
                  <a:srgbClr val="E21A23"/>
                </a:solidFill>
              </a:rPr>
              <a:t>United States Pharmacopeia</a:t>
            </a:r>
            <a:r>
              <a:rPr lang="en-US" sz="1600" dirty="0"/>
              <a:t>, or USP.</a:t>
            </a:r>
          </a:p>
          <a:p>
            <a:pPr marL="660788" lvl="2" indent="-342900">
              <a:buFont typeface="Arial" panose="020B0604020202020204" pitchFamily="34" charset="0"/>
              <a:buChar char="•"/>
            </a:pPr>
            <a:r>
              <a:rPr lang="en-US" dirty="0"/>
              <a:t>Cannot be trademarked.</a:t>
            </a:r>
          </a:p>
        </p:txBody>
      </p:sp>
    </p:spTree>
    <p:extLst>
      <p:ext uri="{BB962C8B-B14F-4D97-AF65-F5344CB8AC3E}">
        <p14:creationId xmlns:p14="http://schemas.microsoft.com/office/powerpoint/2010/main" val="3588985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35EA15-6B3A-3D89-FCA5-91E2830AF8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2AB183C-E048-9B93-ADBF-ECA6998D85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2574357"/>
              </p:ext>
            </p:extLst>
          </p:nvPr>
        </p:nvGraphicFramePr>
        <p:xfrm>
          <a:off x="2209800" y="76200"/>
          <a:ext cx="7543800" cy="67881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403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078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84039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Chemical</a:t>
                      </a:r>
                    </a:p>
                  </a:txBody>
                  <a:tcPr marT="45718" marB="45718">
                    <a:solidFill>
                      <a:srgbClr val="4A016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Generic</a:t>
                      </a:r>
                    </a:p>
                  </a:txBody>
                  <a:tcPr marT="45718" marB="45718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Trade</a:t>
                      </a:r>
                    </a:p>
                  </a:txBody>
                  <a:tcPr marT="45718" marB="45718"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Street</a:t>
                      </a:r>
                    </a:p>
                  </a:txBody>
                  <a:tcPr marT="45718" marB="45718">
                    <a:solidFill>
                      <a:schemeClr val="bg2">
                        <a:lumMod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63687">
                <a:tc>
                  <a:txBody>
                    <a:bodyPr/>
                    <a:lstStyle/>
                    <a:p>
                      <a:r>
                        <a:rPr lang="en-US" sz="1800" dirty="0"/>
                        <a:t>3,4-methylenedioxy-N-methylamphetamine</a:t>
                      </a:r>
                    </a:p>
                  </a:txBody>
                  <a:tcPr marT="45718" marB="45718"/>
                </a:tc>
                <a:tc>
                  <a:txBody>
                    <a:bodyPr/>
                    <a:lstStyle/>
                    <a:p>
                      <a:r>
                        <a:rPr lang="en-US" sz="14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Methylenedioxymetham-phetamine</a:t>
                      </a:r>
                      <a:r>
                        <a:rPr lang="en-US" sz="1800" b="0" i="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(</a:t>
                      </a:r>
                      <a:r>
                        <a:rPr lang="en-US" sz="1800" dirty="0"/>
                        <a:t>MDMA)</a:t>
                      </a:r>
                    </a:p>
                  </a:txBody>
                  <a:tcPr marT="45718" marB="45718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    ------</a:t>
                      </a:r>
                    </a:p>
                  </a:txBody>
                  <a:tcPr marT="45718" marB="45718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Ecstasy, Molly</a:t>
                      </a:r>
                    </a:p>
                  </a:txBody>
                  <a:tcPr marT="45718" marB="4571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4039">
                <a:tc>
                  <a:txBody>
                    <a:bodyPr/>
                    <a:lstStyle/>
                    <a:p>
                      <a:r>
                        <a:rPr lang="en-US" sz="1800" b="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-methyl-1-phenylpropan-2-amine</a:t>
                      </a:r>
                      <a:endParaRPr lang="en-US" sz="1800" dirty="0"/>
                    </a:p>
                  </a:txBody>
                  <a:tcPr marT="45718" marB="45718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Methamphetamine</a:t>
                      </a:r>
                    </a:p>
                  </a:txBody>
                  <a:tcPr marT="45718" marB="45718"/>
                </a:tc>
                <a:tc>
                  <a:txBody>
                    <a:bodyPr/>
                    <a:lstStyle/>
                    <a:p>
                      <a:r>
                        <a:rPr lang="en-US" sz="1800" dirty="0" err="1"/>
                        <a:t>Desoxyn</a:t>
                      </a:r>
                      <a:endParaRPr lang="en-US" sz="1800" dirty="0"/>
                    </a:p>
                  </a:txBody>
                  <a:tcPr marT="45718" marB="45718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Meth, Crystal,</a:t>
                      </a:r>
                      <a:r>
                        <a:rPr lang="en-US" sz="1800" baseline="0" dirty="0"/>
                        <a:t> Ice, </a:t>
                      </a:r>
                      <a:endParaRPr lang="en-US" sz="1800" dirty="0"/>
                    </a:p>
                  </a:txBody>
                  <a:tcPr marT="45718" marB="45718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88715">
                <a:tc>
                  <a:txBody>
                    <a:bodyPr/>
                    <a:lstStyle/>
                    <a:p>
                      <a:r>
                        <a:rPr lang="el-G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(5α,6α)-7,8-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didehydro-4,5-epoxy-17-methylmorphinan-3,6-diol 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diacetate</a:t>
                      </a:r>
                      <a:endParaRPr lang="en-US" sz="1800" dirty="0"/>
                    </a:p>
                  </a:txBody>
                  <a:tcPr marT="45718" marB="45718"/>
                </a:tc>
                <a:tc>
                  <a:txBody>
                    <a:bodyPr/>
                    <a:lstStyle/>
                    <a:p>
                      <a:r>
                        <a:rPr lang="en-US" sz="1800" dirty="0" err="1"/>
                        <a:t>diamorphine</a:t>
                      </a:r>
                      <a:endParaRPr lang="en-US" sz="1800" dirty="0"/>
                    </a:p>
                  </a:txBody>
                  <a:tcPr marT="45718" marB="45718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Heroin</a:t>
                      </a:r>
                    </a:p>
                  </a:txBody>
                  <a:tcPr marT="45718" marB="45718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H, Junk, Dope, Black Tar</a:t>
                      </a:r>
                    </a:p>
                  </a:txBody>
                  <a:tcPr marT="45718" marB="45718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84039"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1-phenylpropan-2-amine</a:t>
                      </a:r>
                      <a:endParaRPr lang="en-US" sz="1800" dirty="0"/>
                    </a:p>
                  </a:txBody>
                  <a:tcPr marT="45718" marB="45718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D-amphetamine</a:t>
                      </a:r>
                    </a:p>
                  </a:txBody>
                  <a:tcPr marT="45718" marB="45718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Adderall,</a:t>
                      </a:r>
                      <a:r>
                        <a:rPr lang="en-US" sz="1800" baseline="0" dirty="0"/>
                        <a:t> Dexedrine</a:t>
                      </a:r>
                      <a:endParaRPr lang="en-US" sz="1800" dirty="0"/>
                    </a:p>
                  </a:txBody>
                  <a:tcPr marT="45718" marB="45718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Speed</a:t>
                      </a:r>
                    </a:p>
                  </a:txBody>
                  <a:tcPr marT="45718" marB="45718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84039">
                <a:tc>
                  <a:txBody>
                    <a:bodyPr/>
                    <a:lstStyle/>
                    <a:p>
                      <a:r>
                        <a:rPr lang="en-US" sz="1800" dirty="0"/>
                        <a:t>N-acetyl-para-aminophenol</a:t>
                      </a:r>
                    </a:p>
                  </a:txBody>
                  <a:tcPr marT="45718" marB="45718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acetaminophen, </a:t>
                      </a:r>
                      <a:r>
                        <a:rPr lang="en-US" sz="1800" dirty="0" err="1"/>
                        <a:t>paracetamol</a:t>
                      </a:r>
                      <a:endParaRPr lang="en-US" sz="1800" dirty="0"/>
                    </a:p>
                  </a:txBody>
                  <a:tcPr marT="45718" marB="45718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Tylenol</a:t>
                      </a:r>
                    </a:p>
                  </a:txBody>
                  <a:tcPr marT="45718" marB="45718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??</a:t>
                      </a:r>
                    </a:p>
                  </a:txBody>
                  <a:tcPr marT="45718" marB="45718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84039"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4,5a-Epoxy-3-methoxy-17-methylmorphinan-6-one</a:t>
                      </a:r>
                      <a:endParaRPr lang="en-US" sz="1800" dirty="0"/>
                    </a:p>
                  </a:txBody>
                  <a:tcPr marT="45718" marB="45718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Hydrocodone</a:t>
                      </a:r>
                    </a:p>
                  </a:txBody>
                  <a:tcPr marT="45718" marB="45718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Vicodin</a:t>
                      </a:r>
                    </a:p>
                  </a:txBody>
                  <a:tcPr marT="45718" marB="45718"/>
                </a:tc>
                <a:tc>
                  <a:txBody>
                    <a:bodyPr/>
                    <a:lstStyle/>
                    <a:p>
                      <a:r>
                        <a:rPr lang="en-US" sz="1800" dirty="0" err="1"/>
                        <a:t>Vikes</a:t>
                      </a:r>
                      <a:endParaRPr lang="en-US" sz="1800" dirty="0"/>
                    </a:p>
                  </a:txBody>
                  <a:tcPr marT="45718" marB="45718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84039"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1-(1-)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phenylcyclohexyl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)-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piperidine</a:t>
                      </a:r>
                      <a:endParaRPr lang="en-US" sz="1800" dirty="0"/>
                    </a:p>
                  </a:txBody>
                  <a:tcPr marT="45718" marB="45718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phencyclidine</a:t>
                      </a:r>
                    </a:p>
                  </a:txBody>
                  <a:tcPr marT="45718" marB="45718"/>
                </a:tc>
                <a:tc>
                  <a:txBody>
                    <a:bodyPr/>
                    <a:lstStyle/>
                    <a:p>
                      <a:r>
                        <a:rPr lang="en-US" sz="1800" dirty="0" err="1"/>
                        <a:t>Sernyl</a:t>
                      </a:r>
                      <a:endParaRPr lang="en-US" sz="1800" dirty="0"/>
                    </a:p>
                  </a:txBody>
                  <a:tcPr marT="45718" marB="45718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PCP, Angel Dust, Love Boat</a:t>
                      </a:r>
                    </a:p>
                  </a:txBody>
                  <a:tcPr marT="45718" marB="45718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731516">
                <a:tc>
                  <a:txBody>
                    <a:bodyPr/>
                    <a:lstStyle/>
                    <a:p>
                      <a:r>
                        <a:rPr lang="pt-BR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(6aR,9R)- N,N- diethyl- 7-methyl- 4,6,6a,7,8,9- hexahydroindolo- [4,3-fg] quinoline- 9-carboxamide</a:t>
                      </a:r>
                      <a:endParaRPr lang="en-US" sz="1400" dirty="0"/>
                    </a:p>
                  </a:txBody>
                  <a:tcPr marT="45718" marB="45718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Lysergic Acid</a:t>
                      </a:r>
                    </a:p>
                  </a:txBody>
                  <a:tcPr marT="45718" marB="45718"/>
                </a:tc>
                <a:tc>
                  <a:txBody>
                    <a:bodyPr/>
                    <a:lstStyle/>
                    <a:p>
                      <a:r>
                        <a:rPr lang="en-US" sz="1800" dirty="0" err="1"/>
                        <a:t>Delsyd</a:t>
                      </a:r>
                      <a:endParaRPr lang="en-US" sz="1800" dirty="0"/>
                    </a:p>
                  </a:txBody>
                  <a:tcPr marT="45718" marB="45718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LSD,</a:t>
                      </a:r>
                      <a:r>
                        <a:rPr lang="en-US" sz="1800" baseline="0" dirty="0"/>
                        <a:t> Acid</a:t>
                      </a:r>
                      <a:endParaRPr lang="en-US" sz="1800" dirty="0"/>
                    </a:p>
                  </a:txBody>
                  <a:tcPr marT="45718" marB="45718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55BB0DF4-D7A6-2224-4526-37636240C515}"/>
              </a:ext>
            </a:extLst>
          </p:cNvPr>
          <p:cNvSpPr/>
          <p:nvPr/>
        </p:nvSpPr>
        <p:spPr>
          <a:xfrm>
            <a:off x="4903153" y="762000"/>
            <a:ext cx="1981200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A1ABF6C-93B2-D813-3B28-62BC134C9DB4}"/>
              </a:ext>
            </a:extLst>
          </p:cNvPr>
          <p:cNvSpPr/>
          <p:nvPr/>
        </p:nvSpPr>
        <p:spPr>
          <a:xfrm>
            <a:off x="7992269" y="792162"/>
            <a:ext cx="1752600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D25B1D8-7C35-FAD1-73D3-5895BFFB1B0A}"/>
              </a:ext>
            </a:extLst>
          </p:cNvPr>
          <p:cNvSpPr/>
          <p:nvPr/>
        </p:nvSpPr>
        <p:spPr>
          <a:xfrm>
            <a:off x="6840538" y="762000"/>
            <a:ext cx="1143000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B834890-1DB3-ED08-1370-F62F16E63501}"/>
              </a:ext>
            </a:extLst>
          </p:cNvPr>
          <p:cNvSpPr/>
          <p:nvPr/>
        </p:nvSpPr>
        <p:spPr>
          <a:xfrm>
            <a:off x="6880226" y="1500188"/>
            <a:ext cx="1108075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DE8F301-DFAF-FC46-03F1-4CBE9914FA41}"/>
              </a:ext>
            </a:extLst>
          </p:cNvPr>
          <p:cNvSpPr/>
          <p:nvPr/>
        </p:nvSpPr>
        <p:spPr>
          <a:xfrm>
            <a:off x="2230438" y="1512888"/>
            <a:ext cx="2667000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8B68911-C596-1C72-2FB5-403D28A6A7AD}"/>
              </a:ext>
            </a:extLst>
          </p:cNvPr>
          <p:cNvSpPr/>
          <p:nvPr/>
        </p:nvSpPr>
        <p:spPr>
          <a:xfrm>
            <a:off x="4887914" y="1500188"/>
            <a:ext cx="1958975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3D23523-9AEE-55BB-FDFD-0329489FAC46}"/>
              </a:ext>
            </a:extLst>
          </p:cNvPr>
          <p:cNvSpPr/>
          <p:nvPr/>
        </p:nvSpPr>
        <p:spPr>
          <a:xfrm>
            <a:off x="8001000" y="1512888"/>
            <a:ext cx="1752600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0AB007B-8AB5-6962-B1C1-48BDE6AABDA3}"/>
              </a:ext>
            </a:extLst>
          </p:cNvPr>
          <p:cNvSpPr/>
          <p:nvPr/>
        </p:nvSpPr>
        <p:spPr>
          <a:xfrm>
            <a:off x="2221231" y="2197418"/>
            <a:ext cx="2646363" cy="11668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B9454E5-EE49-EFDA-11B0-4A46400553E6}"/>
              </a:ext>
            </a:extLst>
          </p:cNvPr>
          <p:cNvSpPr/>
          <p:nvPr/>
        </p:nvSpPr>
        <p:spPr>
          <a:xfrm>
            <a:off x="4897438" y="2206626"/>
            <a:ext cx="1981200" cy="11541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E994F3C-23FD-A0D0-8107-261324AB795F}"/>
              </a:ext>
            </a:extLst>
          </p:cNvPr>
          <p:cNvSpPr/>
          <p:nvPr/>
        </p:nvSpPr>
        <p:spPr>
          <a:xfrm>
            <a:off x="6892926" y="2198688"/>
            <a:ext cx="1108075" cy="11541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CFE1A89-F480-682A-F1E7-8D764D8A4E6B}"/>
              </a:ext>
            </a:extLst>
          </p:cNvPr>
          <p:cNvSpPr/>
          <p:nvPr/>
        </p:nvSpPr>
        <p:spPr>
          <a:xfrm>
            <a:off x="7983538" y="2212976"/>
            <a:ext cx="1752600" cy="11541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22AED88-6FB8-D220-CE7B-2941651D1901}"/>
              </a:ext>
            </a:extLst>
          </p:cNvPr>
          <p:cNvSpPr/>
          <p:nvPr/>
        </p:nvSpPr>
        <p:spPr>
          <a:xfrm>
            <a:off x="4876801" y="3394075"/>
            <a:ext cx="2016125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8110EE3-A956-54D9-7D4E-7DDEEB4CC1BA}"/>
              </a:ext>
            </a:extLst>
          </p:cNvPr>
          <p:cNvSpPr/>
          <p:nvPr/>
        </p:nvSpPr>
        <p:spPr>
          <a:xfrm>
            <a:off x="8001000" y="3394075"/>
            <a:ext cx="1752600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2D571EE-66CF-093B-7E0B-031C794DA025}"/>
              </a:ext>
            </a:extLst>
          </p:cNvPr>
          <p:cNvSpPr/>
          <p:nvPr/>
        </p:nvSpPr>
        <p:spPr>
          <a:xfrm>
            <a:off x="6927850" y="3394075"/>
            <a:ext cx="1073150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0D20A5E-78ED-F1C4-97CF-E1CA1A38B5EF}"/>
              </a:ext>
            </a:extLst>
          </p:cNvPr>
          <p:cNvSpPr/>
          <p:nvPr/>
        </p:nvSpPr>
        <p:spPr>
          <a:xfrm>
            <a:off x="2205673" y="3379789"/>
            <a:ext cx="2667000" cy="7762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7AD2215-30A7-4928-A048-1001F0770EE2}"/>
              </a:ext>
            </a:extLst>
          </p:cNvPr>
          <p:cNvSpPr/>
          <p:nvPr/>
        </p:nvSpPr>
        <p:spPr>
          <a:xfrm>
            <a:off x="2216786" y="4121150"/>
            <a:ext cx="2640013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7990789-11E9-FD2C-C146-1E415FA0086C}"/>
              </a:ext>
            </a:extLst>
          </p:cNvPr>
          <p:cNvSpPr/>
          <p:nvPr/>
        </p:nvSpPr>
        <p:spPr>
          <a:xfrm>
            <a:off x="4903789" y="4079875"/>
            <a:ext cx="1989137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916BFEB-B8ED-CF71-C5E9-F19CA9EC1D2A}"/>
              </a:ext>
            </a:extLst>
          </p:cNvPr>
          <p:cNvSpPr/>
          <p:nvPr/>
        </p:nvSpPr>
        <p:spPr>
          <a:xfrm>
            <a:off x="6927850" y="4114801"/>
            <a:ext cx="1073150" cy="650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30E66FF-1027-A07E-1C79-86A1B581002F}"/>
              </a:ext>
            </a:extLst>
          </p:cNvPr>
          <p:cNvSpPr/>
          <p:nvPr/>
        </p:nvSpPr>
        <p:spPr>
          <a:xfrm>
            <a:off x="8001000" y="4079875"/>
            <a:ext cx="1752600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655CFF0-D036-F631-5C20-6489B406C707}"/>
              </a:ext>
            </a:extLst>
          </p:cNvPr>
          <p:cNvSpPr/>
          <p:nvPr/>
        </p:nvSpPr>
        <p:spPr>
          <a:xfrm>
            <a:off x="2209800" y="4779963"/>
            <a:ext cx="2667000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86E8765-C8A0-2672-D6EE-DE55244DD21F}"/>
              </a:ext>
            </a:extLst>
          </p:cNvPr>
          <p:cNvSpPr/>
          <p:nvPr/>
        </p:nvSpPr>
        <p:spPr>
          <a:xfrm>
            <a:off x="4903788" y="4765675"/>
            <a:ext cx="2024062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2A77E97-40E7-FE44-7283-D62EFD4964E9}"/>
              </a:ext>
            </a:extLst>
          </p:cNvPr>
          <p:cNvSpPr/>
          <p:nvPr/>
        </p:nvSpPr>
        <p:spPr>
          <a:xfrm>
            <a:off x="6927850" y="4765675"/>
            <a:ext cx="1073150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2C11804-8A0F-6218-C185-E2E11A45A208}"/>
              </a:ext>
            </a:extLst>
          </p:cNvPr>
          <p:cNvSpPr/>
          <p:nvPr/>
        </p:nvSpPr>
        <p:spPr>
          <a:xfrm>
            <a:off x="8001000" y="4765675"/>
            <a:ext cx="1752600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61E94D4-3CAA-987C-9D36-BA5FDD72FEAB}"/>
              </a:ext>
            </a:extLst>
          </p:cNvPr>
          <p:cNvSpPr/>
          <p:nvPr/>
        </p:nvSpPr>
        <p:spPr>
          <a:xfrm>
            <a:off x="4852988" y="5454650"/>
            <a:ext cx="2051050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4E5AD19-40FB-9CA5-D7A0-DB7E5511FD47}"/>
              </a:ext>
            </a:extLst>
          </p:cNvPr>
          <p:cNvSpPr/>
          <p:nvPr/>
        </p:nvSpPr>
        <p:spPr>
          <a:xfrm>
            <a:off x="2195513" y="5451475"/>
            <a:ext cx="2640012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A228F02-531C-9F17-EE35-54C35870F463}"/>
              </a:ext>
            </a:extLst>
          </p:cNvPr>
          <p:cNvSpPr/>
          <p:nvPr/>
        </p:nvSpPr>
        <p:spPr>
          <a:xfrm>
            <a:off x="6927850" y="5451475"/>
            <a:ext cx="1073150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520890A-899C-A0DE-DB6B-C016C3487913}"/>
              </a:ext>
            </a:extLst>
          </p:cNvPr>
          <p:cNvSpPr/>
          <p:nvPr/>
        </p:nvSpPr>
        <p:spPr>
          <a:xfrm>
            <a:off x="8001000" y="5454650"/>
            <a:ext cx="1752600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E12E8FA-240D-5FF0-E827-619F17D99032}"/>
              </a:ext>
            </a:extLst>
          </p:cNvPr>
          <p:cNvSpPr/>
          <p:nvPr/>
        </p:nvSpPr>
        <p:spPr>
          <a:xfrm>
            <a:off x="2220914" y="6167438"/>
            <a:ext cx="2638425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419CEB6-C616-BE95-F01F-0216C41C2468}"/>
              </a:ext>
            </a:extLst>
          </p:cNvPr>
          <p:cNvSpPr/>
          <p:nvPr/>
        </p:nvSpPr>
        <p:spPr>
          <a:xfrm>
            <a:off x="4859338" y="6172200"/>
            <a:ext cx="2051050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792E24B-679A-D472-B74A-21ADA94FA5D9}"/>
              </a:ext>
            </a:extLst>
          </p:cNvPr>
          <p:cNvSpPr/>
          <p:nvPr/>
        </p:nvSpPr>
        <p:spPr>
          <a:xfrm>
            <a:off x="6910388" y="6174740"/>
            <a:ext cx="1073150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B0B95A5-9FC1-E1DE-4783-BB0A4B1059B1}"/>
              </a:ext>
            </a:extLst>
          </p:cNvPr>
          <p:cNvSpPr/>
          <p:nvPr/>
        </p:nvSpPr>
        <p:spPr>
          <a:xfrm>
            <a:off x="8001000" y="6171565"/>
            <a:ext cx="1752600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0A118E1-9A4B-C40B-F7DC-70CE7F150DDD}"/>
              </a:ext>
            </a:extLst>
          </p:cNvPr>
          <p:cNvSpPr/>
          <p:nvPr/>
        </p:nvSpPr>
        <p:spPr>
          <a:xfrm>
            <a:off x="2267196" y="756356"/>
            <a:ext cx="2624843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66993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 nodeType="clickPar">
                      <p:stCondLst>
                        <p:cond delay="indefinite"/>
                      </p:stCondLst>
                      <p:childTnLst>
                        <p:par>
                          <p:cTn id="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 nodeType="clickPar">
                      <p:stCondLst>
                        <p:cond delay="indefinite"/>
                      </p:stCondLst>
                      <p:childTnLst>
                        <p:par>
                          <p:cTn id="8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 nodeType="clickPar">
                      <p:stCondLst>
                        <p:cond delay="indefinite"/>
                      </p:stCondLst>
                      <p:childTnLst>
                        <p:par>
                          <p:cTn id="9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 nodeType="clickPar">
                      <p:stCondLst>
                        <p:cond delay="indefinite"/>
                      </p:stCondLst>
                      <p:childTnLst>
                        <p:par>
                          <p:cTn id="9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 nodeType="clickPar">
                      <p:stCondLst>
                        <p:cond delay="indefinite"/>
                      </p:stCondLst>
                      <p:childTnLst>
                        <p:par>
                          <p:cTn id="10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 nodeType="clickPar">
                      <p:stCondLst>
                        <p:cond delay="indefinite"/>
                      </p:stCondLst>
                      <p:childTnLst>
                        <p:par>
                          <p:cTn id="10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 nodeType="clickPar">
                      <p:stCondLst>
                        <p:cond delay="indefinite"/>
                      </p:stCondLst>
                      <p:childTnLst>
                        <p:par>
                          <p:cTn id="1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 nodeType="clickPar">
                      <p:stCondLst>
                        <p:cond delay="indefinite"/>
                      </p:stCondLst>
                      <p:childTnLst>
                        <p:par>
                          <p:cTn id="1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 nodeType="clickPar">
                      <p:stCondLst>
                        <p:cond delay="indefinite"/>
                      </p:stCondLst>
                      <p:childTnLst>
                        <p:par>
                          <p:cTn id="1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 nodeType="clickPar">
                      <p:stCondLst>
                        <p:cond delay="indefinite"/>
                      </p:stCondLst>
                      <p:childTnLst>
                        <p:par>
                          <p:cTn id="1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 nodeType="clickPar">
                      <p:stCondLst>
                        <p:cond delay="indefinite"/>
                      </p:stCondLst>
                      <p:childTnLst>
                        <p:par>
                          <p:cTn id="1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 nodeType="clickPar">
                      <p:stCondLst>
                        <p:cond delay="indefinite"/>
                      </p:stCondLst>
                      <p:childTnLst>
                        <p:par>
                          <p:cTn id="1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 nodeType="clickPar">
                      <p:stCondLst>
                        <p:cond delay="indefinite"/>
                      </p:stCondLst>
                      <p:childTnLst>
                        <p:par>
                          <p:cTn id="1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 nodeType="clickPar">
                      <p:stCondLst>
                        <p:cond delay="indefinite"/>
                      </p:stCondLst>
                      <p:childTnLst>
                        <p:par>
                          <p:cTn id="1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 nodeType="clickPar">
                      <p:stCondLst>
                        <p:cond delay="indefinite"/>
                      </p:stCondLst>
                      <p:childTnLst>
                        <p:par>
                          <p:cTn id="1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 nodeType="clickPar">
                      <p:stCondLst>
                        <p:cond delay="indefinite"/>
                      </p:stCondLst>
                      <p:childTnLst>
                        <p:par>
                          <p:cTn id="1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" grpId="0" animBg="1"/>
    </p:bldLst>
  </p:timing>
</p:sld>
</file>

<file path=ppt/theme/theme1.xml><?xml version="1.0" encoding="utf-8"?>
<a:theme xmlns:a="http://schemas.openxmlformats.org/drawingml/2006/main" name="Dividend">
  <a:themeElements>
    <a:clrScheme name="Custom 9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366658"/>
      </a:accent1>
      <a:accent2>
        <a:srgbClr val="47BE7A"/>
      </a:accent2>
      <a:accent3>
        <a:srgbClr val="88D5A9"/>
      </a:accent3>
      <a:accent4>
        <a:srgbClr val="969FA7"/>
      </a:accent4>
      <a:accent5>
        <a:srgbClr val="E8A844"/>
      </a:accent5>
      <a:accent6>
        <a:srgbClr val="A1561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4BEC0EAF-CF86-4D49-B83B-56CC62D3CFF1}"/>
    </a:ext>
  </a:extLst>
</a:theme>
</file>

<file path=ppt/theme/theme2.xml><?xml version="1.0" encoding="utf-8"?>
<a:theme xmlns:a="http://schemas.openxmlformats.org/drawingml/2006/main" name="1_Dividend">
  <a:themeElements>
    <a:clrScheme name="Custom 8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366658"/>
      </a:accent1>
      <a:accent2>
        <a:srgbClr val="47BE7A"/>
      </a:accent2>
      <a:accent3>
        <a:srgbClr val="88D5A9"/>
      </a:accent3>
      <a:accent4>
        <a:srgbClr val="969FA7"/>
      </a:accent4>
      <a:accent5>
        <a:srgbClr val="E8A844"/>
      </a:accent5>
      <a:accent6>
        <a:srgbClr val="A1561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4BEC0EAF-CF86-4D49-B83B-56CC62D3CFF1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3173</TotalTime>
  <Words>3871</Words>
  <Application>Microsoft Macintosh PowerPoint</Application>
  <PresentationFormat>Widescreen</PresentationFormat>
  <Paragraphs>589</Paragraphs>
  <Slides>71</Slides>
  <Notes>54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71</vt:i4>
      </vt:variant>
    </vt:vector>
  </HeadingPairs>
  <TitlesOfParts>
    <vt:vector size="82" baseType="lpstr">
      <vt:lpstr>ＭＳ Ｐゴシック</vt:lpstr>
      <vt:lpstr>Arial</vt:lpstr>
      <vt:lpstr>Calibri</vt:lpstr>
      <vt:lpstr>Calibri Light</vt:lpstr>
      <vt:lpstr>Gill Sans MT</vt:lpstr>
      <vt:lpstr>Times New Roman</vt:lpstr>
      <vt:lpstr>Wingdings</vt:lpstr>
      <vt:lpstr>Wingdings 2</vt:lpstr>
      <vt:lpstr>Dividend</vt:lpstr>
      <vt:lpstr>1_Dividend</vt:lpstr>
      <vt:lpstr>Office Theme</vt:lpstr>
      <vt:lpstr>Behavioral pharmacology basics</vt:lpstr>
      <vt:lpstr> (NA+) / (K+ ) Sodium Potassium Pump</vt:lpstr>
      <vt:lpstr>Behavioral Pharmacology Basics</vt:lpstr>
      <vt:lpstr>6 primary psychoactive Drug classes</vt:lpstr>
      <vt:lpstr>Figure 5.1: Classification of Psychoactive Drugs</vt:lpstr>
      <vt:lpstr>FYI - NOT technically Drug classes – related terms</vt:lpstr>
      <vt:lpstr>Names of Drugs</vt:lpstr>
      <vt:lpstr>Names of Drugs</vt:lpstr>
      <vt:lpstr>PowerPoint Presentation</vt:lpstr>
      <vt:lpstr>Drug Identification</vt:lpstr>
      <vt:lpstr>Pharmacodynamics - Mechanisms of Drug Action</vt:lpstr>
      <vt:lpstr>Pharmacodynamics: Receptor Subtypes  Ionotropic vs metabotropic receptors </vt:lpstr>
      <vt:lpstr>Pharmacodynamic effects</vt:lpstr>
      <vt:lpstr>PowerPoint Presentation</vt:lpstr>
      <vt:lpstr>PowerPoint Presentation</vt:lpstr>
      <vt:lpstr>Studying Drugs Clinically:  Double-Blind Procedure</vt:lpstr>
      <vt:lpstr>PowerPoint Presentation</vt:lpstr>
      <vt:lpstr>PowerPoint Presentation</vt:lpstr>
      <vt:lpstr>Expectancy and Nonspecific Drug Effects</vt:lpstr>
      <vt:lpstr>Distinguishing between specific and non-specific effects</vt:lpstr>
      <vt:lpstr>Drug effects and toxicity: How do we measure it?</vt:lpstr>
      <vt:lpstr>Anatomy of a Dose-Response curve</vt:lpstr>
      <vt:lpstr>Anatomy of a Dose-Response curve</vt:lpstr>
      <vt:lpstr>Figure 5.2:  Relationship between Alcohol Dose and Multiple Responses</vt:lpstr>
      <vt:lpstr>Examples: Other Dose-Response Curves</vt:lpstr>
      <vt:lpstr>What can we learn from dose-response curves?</vt:lpstr>
      <vt:lpstr>Effective dose, or ED. </vt:lpstr>
      <vt:lpstr>PowerPoint Presentation</vt:lpstr>
      <vt:lpstr>Median Lethal Dose</vt:lpstr>
      <vt:lpstr>Margin of Safety</vt:lpstr>
      <vt:lpstr>Potency vs. Effectiveness</vt:lpstr>
      <vt:lpstr>PowerPoint Presentation</vt:lpstr>
      <vt:lpstr>PowerPoint Presentation</vt:lpstr>
      <vt:lpstr>Potency  vs.  Effectiveness</vt:lpstr>
      <vt:lpstr>Pharmacokinetics</vt:lpstr>
      <vt:lpstr>PowerPoint Presentation</vt:lpstr>
      <vt:lpstr>Absorption</vt:lpstr>
      <vt:lpstr>Routes of Administration</vt:lpstr>
      <vt:lpstr>Injection</vt:lpstr>
      <vt:lpstr>1) Intravenous Injection</vt:lpstr>
      <vt:lpstr>2-3) Subcutaneous and Intramuscular Injections</vt:lpstr>
      <vt:lpstr>Oral  Administration</vt:lpstr>
      <vt:lpstr>PowerPoint Presentation</vt:lpstr>
      <vt:lpstr>Inhalation</vt:lpstr>
      <vt:lpstr>Intranasal/Insufflation</vt:lpstr>
      <vt:lpstr>Sublingual</vt:lpstr>
      <vt:lpstr>transdermal</vt:lpstr>
      <vt:lpstr>Table 5.1: Some Characteristics of Routes of Drug Administration</vt:lpstr>
      <vt:lpstr>Table 5.1: Some Characteristics of Routes of Drug Administration 2</vt:lpstr>
      <vt:lpstr>Route of administration is a crucial factor in drug reward</vt:lpstr>
      <vt:lpstr>PowerPoint Presentation</vt:lpstr>
      <vt:lpstr>How do drugs move from the blood to brain?</vt:lpstr>
      <vt:lpstr>Transport in the Blood </vt:lpstr>
      <vt:lpstr>How do drugs move from the blood to brain?</vt:lpstr>
      <vt:lpstr>Drug depots</vt:lpstr>
      <vt:lpstr>Blood-Brain Barrier (BBB)</vt:lpstr>
      <vt:lpstr>PowerPoint Presentation</vt:lpstr>
      <vt:lpstr>Metabolism</vt:lpstr>
      <vt:lpstr>Liver function and Cytochrome p450</vt:lpstr>
      <vt:lpstr>PowerPoint Presentation</vt:lpstr>
      <vt:lpstr>Drug half life and first order kinetics</vt:lpstr>
      <vt:lpstr>Drug half life and first order kinetics</vt:lpstr>
      <vt:lpstr>Other factors determining the behavioral impact of drugs </vt:lpstr>
      <vt:lpstr>1) Drug Interactions</vt:lpstr>
      <vt:lpstr>Drug-Drug Interactions</vt:lpstr>
      <vt:lpstr>Possible Mechanisms of Drug Tolerance</vt:lpstr>
      <vt:lpstr>Metabolic Tolerance</vt:lpstr>
      <vt:lpstr>Behavioural Tolerance</vt:lpstr>
      <vt:lpstr>Cellular Tolerance</vt:lpstr>
      <vt:lpstr>Pharmacodynamic and Behavioral Tolerance</vt:lpstr>
      <vt:lpstr>PowerPoint Presentation</vt:lpstr>
    </vt:vector>
  </TitlesOfParts>
  <Company>National Institute on Alcohol Abuse and Alcoholism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and Overview on  drugs and behavior</dc:title>
  <dc:creator>Rudzinskas, Sarah (NIH/NIMH) [E]</dc:creator>
  <cp:lastModifiedBy>Alexandra Uspenskaya</cp:lastModifiedBy>
  <cp:revision>486</cp:revision>
  <dcterms:created xsi:type="dcterms:W3CDTF">2023-11-09T18:12:57Z</dcterms:created>
  <dcterms:modified xsi:type="dcterms:W3CDTF">2024-02-13T22:55:48Z</dcterms:modified>
</cp:coreProperties>
</file>